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7"/>
  </p:sldMasterIdLst>
  <p:notesMasterIdLst>
    <p:notesMasterId r:id="rId112"/>
  </p:notesMasterIdLst>
  <p:sldIdLst>
    <p:sldId id="256" r:id="rId58"/>
    <p:sldId id="264" r:id="rId59"/>
    <p:sldId id="307" r:id="rId60"/>
    <p:sldId id="298" r:id="rId61"/>
    <p:sldId id="299" r:id="rId62"/>
    <p:sldId id="292" r:id="rId63"/>
    <p:sldId id="290" r:id="rId64"/>
    <p:sldId id="291" r:id="rId65"/>
    <p:sldId id="300" r:id="rId66"/>
    <p:sldId id="301" r:id="rId67"/>
    <p:sldId id="302" r:id="rId68"/>
    <p:sldId id="303" r:id="rId69"/>
    <p:sldId id="304" r:id="rId70"/>
    <p:sldId id="295" r:id="rId71"/>
    <p:sldId id="305" r:id="rId72"/>
    <p:sldId id="296" r:id="rId73"/>
    <p:sldId id="297" r:id="rId74"/>
    <p:sldId id="316" r:id="rId75"/>
    <p:sldId id="294" r:id="rId76"/>
    <p:sldId id="317" r:id="rId77"/>
    <p:sldId id="306" r:id="rId78"/>
    <p:sldId id="319" r:id="rId79"/>
    <p:sldId id="320" r:id="rId80"/>
    <p:sldId id="321" r:id="rId81"/>
    <p:sldId id="324" r:id="rId82"/>
    <p:sldId id="322" r:id="rId83"/>
    <p:sldId id="318" r:id="rId84"/>
    <p:sldId id="266" r:id="rId85"/>
    <p:sldId id="277" r:id="rId86"/>
    <p:sldId id="278" r:id="rId87"/>
    <p:sldId id="279" r:id="rId88"/>
    <p:sldId id="280" r:id="rId89"/>
    <p:sldId id="281" r:id="rId90"/>
    <p:sldId id="276" r:id="rId91"/>
    <p:sldId id="309" r:id="rId92"/>
    <p:sldId id="310" r:id="rId93"/>
    <p:sldId id="275" r:id="rId94"/>
    <p:sldId id="260" r:id="rId95"/>
    <p:sldId id="311" r:id="rId96"/>
    <p:sldId id="282" r:id="rId97"/>
    <p:sldId id="314" r:id="rId98"/>
    <p:sldId id="325" r:id="rId99"/>
    <p:sldId id="312" r:id="rId100"/>
    <p:sldId id="283" r:id="rId101"/>
    <p:sldId id="284" r:id="rId102"/>
    <p:sldId id="285" r:id="rId103"/>
    <p:sldId id="286" r:id="rId104"/>
    <p:sldId id="287" r:id="rId105"/>
    <p:sldId id="315" r:id="rId106"/>
    <p:sldId id="288" r:id="rId107"/>
    <p:sldId id="267" r:id="rId108"/>
    <p:sldId id="323" r:id="rId109"/>
    <p:sldId id="293" r:id="rId110"/>
    <p:sldId id="268" r:id="rId111"/>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5400" autoAdjust="0"/>
  </p:normalViewPr>
  <p:slideViewPr>
    <p:cSldViewPr snapToGrid="0">
      <p:cViewPr varScale="1">
        <p:scale>
          <a:sx n="57" d="100"/>
          <a:sy n="57" d="100"/>
        </p:scale>
        <p:origin x="547" y="58"/>
      </p:cViewPr>
      <p:guideLst/>
    </p:cSldViewPr>
  </p:slideViewPr>
  <p:notesTextViewPr>
    <p:cViewPr>
      <p:scale>
        <a:sx n="1" d="1"/>
        <a:sy n="1" d="1"/>
      </p:scale>
      <p:origin x="0" y="0"/>
    </p:cViewPr>
  </p:notesTextViewPr>
  <p:sorterViewPr>
    <p:cViewPr>
      <p:scale>
        <a:sx n="70" d="100"/>
        <a:sy n="70" d="100"/>
      </p:scale>
      <p:origin x="0" y="-57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6.xml"/><Relationship Id="rId68" Type="http://schemas.openxmlformats.org/officeDocument/2006/relationships/slide" Target="slides/slide11.xml"/><Relationship Id="rId84" Type="http://schemas.openxmlformats.org/officeDocument/2006/relationships/slide" Target="slides/slide27.xml"/><Relationship Id="rId89" Type="http://schemas.openxmlformats.org/officeDocument/2006/relationships/slide" Target="slides/slide32.xml"/><Relationship Id="rId112" Type="http://schemas.openxmlformats.org/officeDocument/2006/relationships/notesMaster" Target="notesMasters/notesMaster1.xml"/><Relationship Id="rId16" Type="http://schemas.openxmlformats.org/officeDocument/2006/relationships/customXml" Target="../customXml/item16.xml"/><Relationship Id="rId107" Type="http://schemas.openxmlformats.org/officeDocument/2006/relationships/slide" Target="slides/slide50.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slide" Target="slides/slide1.xml"/><Relationship Id="rId74" Type="http://schemas.openxmlformats.org/officeDocument/2006/relationships/slide" Target="slides/slide17.xml"/><Relationship Id="rId79" Type="http://schemas.openxmlformats.org/officeDocument/2006/relationships/slide" Target="slides/slide22.xml"/><Relationship Id="rId102" Type="http://schemas.openxmlformats.org/officeDocument/2006/relationships/slide" Target="slides/slide45.xml"/><Relationship Id="rId5" Type="http://schemas.openxmlformats.org/officeDocument/2006/relationships/customXml" Target="../customXml/item5.xml"/><Relationship Id="rId90" Type="http://schemas.openxmlformats.org/officeDocument/2006/relationships/slide" Target="slides/slide33.xml"/><Relationship Id="rId95" Type="http://schemas.openxmlformats.org/officeDocument/2006/relationships/slide" Target="slides/slide38.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7.xml"/><Relationship Id="rId69" Type="http://schemas.openxmlformats.org/officeDocument/2006/relationships/slide" Target="slides/slide12.xml"/><Relationship Id="rId113" Type="http://schemas.openxmlformats.org/officeDocument/2006/relationships/presProps" Target="presProps.xml"/><Relationship Id="rId80" Type="http://schemas.openxmlformats.org/officeDocument/2006/relationships/slide" Target="slides/slide23.xml"/><Relationship Id="rId85" Type="http://schemas.openxmlformats.org/officeDocument/2006/relationships/slide" Target="slides/slide28.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2.xml"/><Relationship Id="rId103" Type="http://schemas.openxmlformats.org/officeDocument/2006/relationships/slide" Target="slides/slide46.xml"/><Relationship Id="rId108" Type="http://schemas.openxmlformats.org/officeDocument/2006/relationships/slide" Target="slides/slide51.xml"/><Relationship Id="rId54" Type="http://schemas.openxmlformats.org/officeDocument/2006/relationships/customXml" Target="../customXml/item54.xml"/><Relationship Id="rId70" Type="http://schemas.openxmlformats.org/officeDocument/2006/relationships/slide" Target="slides/slide13.xml"/><Relationship Id="rId75" Type="http://schemas.openxmlformats.org/officeDocument/2006/relationships/slide" Target="slides/slide18.xml"/><Relationship Id="rId91" Type="http://schemas.openxmlformats.org/officeDocument/2006/relationships/slide" Target="slides/slide34.xml"/><Relationship Id="rId96"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Master" Target="slideMasters/slideMaster1.xml"/><Relationship Id="rId106" Type="http://schemas.openxmlformats.org/officeDocument/2006/relationships/slide" Target="slides/slide49.xml"/><Relationship Id="rId114"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 Target="slides/slide3.xml"/><Relationship Id="rId65" Type="http://schemas.openxmlformats.org/officeDocument/2006/relationships/slide" Target="slides/slide8.xml"/><Relationship Id="rId73" Type="http://schemas.openxmlformats.org/officeDocument/2006/relationships/slide" Target="slides/slide16.xml"/><Relationship Id="rId78" Type="http://schemas.openxmlformats.org/officeDocument/2006/relationships/slide" Target="slides/slide21.xml"/><Relationship Id="rId81" Type="http://schemas.openxmlformats.org/officeDocument/2006/relationships/slide" Target="slides/slide24.xml"/><Relationship Id="rId86" Type="http://schemas.openxmlformats.org/officeDocument/2006/relationships/slide" Target="slides/slide29.xml"/><Relationship Id="rId94" Type="http://schemas.openxmlformats.org/officeDocument/2006/relationships/slide" Target="slides/slide37.xml"/><Relationship Id="rId99" Type="http://schemas.openxmlformats.org/officeDocument/2006/relationships/slide" Target="slides/slide42.xml"/><Relationship Id="rId101" Type="http://schemas.openxmlformats.org/officeDocument/2006/relationships/slide" Target="slides/slide44.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52.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9.xml"/><Relationship Id="rId97" Type="http://schemas.openxmlformats.org/officeDocument/2006/relationships/slide" Target="slides/slide40.xml"/><Relationship Id="rId104" Type="http://schemas.openxmlformats.org/officeDocument/2006/relationships/slide" Target="slides/slide47.xml"/><Relationship Id="rId7" Type="http://schemas.openxmlformats.org/officeDocument/2006/relationships/customXml" Target="../customXml/item7.xml"/><Relationship Id="rId71" Type="http://schemas.openxmlformats.org/officeDocument/2006/relationships/slide" Target="slides/slide14.xml"/><Relationship Id="rId92" Type="http://schemas.openxmlformats.org/officeDocument/2006/relationships/slide" Target="slides/slide35.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15" Type="http://schemas.openxmlformats.org/officeDocument/2006/relationships/theme" Target="theme/theme1.xml"/><Relationship Id="rId61" Type="http://schemas.openxmlformats.org/officeDocument/2006/relationships/slide" Target="slides/slide4.xml"/><Relationship Id="rId82" Type="http://schemas.openxmlformats.org/officeDocument/2006/relationships/slide" Target="slides/slide25.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20.xml"/><Relationship Id="rId100" Type="http://schemas.openxmlformats.org/officeDocument/2006/relationships/slide" Target="slides/slide43.xml"/><Relationship Id="rId105" Type="http://schemas.openxmlformats.org/officeDocument/2006/relationships/slide" Target="slides/slide4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5.xml"/><Relationship Id="rId93" Type="http://schemas.openxmlformats.org/officeDocument/2006/relationships/slide" Target="slides/slide36.xml"/><Relationship Id="rId98" Type="http://schemas.openxmlformats.org/officeDocument/2006/relationships/slide" Target="slides/slide4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0.xml"/><Relationship Id="rId116"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5.xml"/><Relationship Id="rId83" Type="http://schemas.openxmlformats.org/officeDocument/2006/relationships/slide" Target="slides/slide26.xml"/><Relationship Id="rId88" Type="http://schemas.openxmlformats.org/officeDocument/2006/relationships/slide" Target="slides/slide31.xml"/><Relationship Id="rId111"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562A3-5BAF-475E-916E-D444148C4EF1}" type="datetimeFigureOut">
              <a:rPr lang="pt-BR" smtClean="0"/>
              <a:t>01/06/2024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F7B01-245B-4F21-A95D-E31E42E936C6}" type="slidenum">
              <a:rPr lang="pt-BR" smtClean="0"/>
              <a:t>‹nº›</a:t>
            </a:fld>
            <a:endParaRPr lang="pt-BR"/>
          </a:p>
        </p:txBody>
      </p:sp>
    </p:spTree>
    <p:extLst>
      <p:ext uri="{BB962C8B-B14F-4D97-AF65-F5344CB8AC3E}">
        <p14:creationId xmlns:p14="http://schemas.microsoft.com/office/powerpoint/2010/main" val="33800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4</a:t>
            </a:fld>
            <a:endParaRPr lang="pt-BR"/>
          </a:p>
        </p:txBody>
      </p:sp>
    </p:spTree>
    <p:extLst>
      <p:ext uri="{BB962C8B-B14F-4D97-AF65-F5344CB8AC3E}">
        <p14:creationId xmlns:p14="http://schemas.microsoft.com/office/powerpoint/2010/main" val="291501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13</a:t>
            </a:fld>
            <a:endParaRPr lang="pt-BR"/>
          </a:p>
        </p:txBody>
      </p:sp>
    </p:spTree>
    <p:extLst>
      <p:ext uri="{BB962C8B-B14F-4D97-AF65-F5344CB8AC3E}">
        <p14:creationId xmlns:p14="http://schemas.microsoft.com/office/powerpoint/2010/main" val="273945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14</a:t>
            </a:fld>
            <a:endParaRPr lang="pt-BR"/>
          </a:p>
        </p:txBody>
      </p:sp>
    </p:spTree>
    <p:extLst>
      <p:ext uri="{BB962C8B-B14F-4D97-AF65-F5344CB8AC3E}">
        <p14:creationId xmlns:p14="http://schemas.microsoft.com/office/powerpoint/2010/main" val="152357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15</a:t>
            </a:fld>
            <a:endParaRPr lang="pt-BR"/>
          </a:p>
        </p:txBody>
      </p:sp>
    </p:spTree>
    <p:extLst>
      <p:ext uri="{BB962C8B-B14F-4D97-AF65-F5344CB8AC3E}">
        <p14:creationId xmlns:p14="http://schemas.microsoft.com/office/powerpoint/2010/main" val="1015726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16</a:t>
            </a:fld>
            <a:endParaRPr lang="pt-BR"/>
          </a:p>
        </p:txBody>
      </p:sp>
    </p:spTree>
    <p:extLst>
      <p:ext uri="{BB962C8B-B14F-4D97-AF65-F5344CB8AC3E}">
        <p14:creationId xmlns:p14="http://schemas.microsoft.com/office/powerpoint/2010/main" val="97040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17</a:t>
            </a:fld>
            <a:endParaRPr lang="pt-BR"/>
          </a:p>
        </p:txBody>
      </p:sp>
    </p:spTree>
    <p:extLst>
      <p:ext uri="{BB962C8B-B14F-4D97-AF65-F5344CB8AC3E}">
        <p14:creationId xmlns:p14="http://schemas.microsoft.com/office/powerpoint/2010/main" val="402668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18</a:t>
            </a:fld>
            <a:endParaRPr lang="pt-BR"/>
          </a:p>
        </p:txBody>
      </p:sp>
    </p:spTree>
    <p:extLst>
      <p:ext uri="{BB962C8B-B14F-4D97-AF65-F5344CB8AC3E}">
        <p14:creationId xmlns:p14="http://schemas.microsoft.com/office/powerpoint/2010/main" val="468017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19</a:t>
            </a:fld>
            <a:endParaRPr lang="pt-BR"/>
          </a:p>
        </p:txBody>
      </p:sp>
    </p:spTree>
    <p:extLst>
      <p:ext uri="{BB962C8B-B14F-4D97-AF65-F5344CB8AC3E}">
        <p14:creationId xmlns:p14="http://schemas.microsoft.com/office/powerpoint/2010/main" val="369349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20</a:t>
            </a:fld>
            <a:endParaRPr lang="pt-BR"/>
          </a:p>
        </p:txBody>
      </p:sp>
    </p:spTree>
    <p:extLst>
      <p:ext uri="{BB962C8B-B14F-4D97-AF65-F5344CB8AC3E}">
        <p14:creationId xmlns:p14="http://schemas.microsoft.com/office/powerpoint/2010/main" val="137710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Few studies have explored HER2 status in cervical adenocarcinoma, particularly in the gastric-type adenocarcinoma</a:t>
            </a:r>
          </a:p>
          <a:p>
            <a:r>
              <a:rPr lang="en-US" sz="1200" b="0" i="0" u="none" strike="noStrike" kern="1200" baseline="0" dirty="0" smtClean="0">
                <a:solidFill>
                  <a:schemeClr val="tx1"/>
                </a:solidFill>
                <a:latin typeface="+mn-lt"/>
                <a:ea typeface="+mn-ea"/>
                <a:cs typeface="+mn-cs"/>
              </a:rPr>
              <a:t>(GAC), a nonhuman-papillomavirus-related subtype with poor clinical outcomes. In this study, we investigated</a:t>
            </a:r>
          </a:p>
          <a:p>
            <a:r>
              <a:rPr lang="en-US" sz="1200" b="0" i="0" u="none" strike="noStrike" kern="1200" baseline="0" dirty="0" smtClean="0">
                <a:solidFill>
                  <a:schemeClr val="tx1"/>
                </a:solidFill>
                <a:latin typeface="+mn-lt"/>
                <a:ea typeface="+mn-ea"/>
                <a:cs typeface="+mn-cs"/>
              </a:rPr>
              <a:t>HER2 expression and amplification by immunohistochemistry (IHC) and fluorescence in situ hybridization</a:t>
            </a:r>
          </a:p>
          <a:p>
            <a:r>
              <a:rPr lang="en-US" sz="1200" b="0" i="0" u="none" strike="noStrike" kern="1200" baseline="0" dirty="0" smtClean="0">
                <a:solidFill>
                  <a:schemeClr val="tx1"/>
                </a:solidFill>
                <a:latin typeface="+mn-lt"/>
                <a:ea typeface="+mn-ea"/>
                <a:cs typeface="+mn-cs"/>
              </a:rPr>
              <a:t>(FISH) in 209 well annotated cervical adenocarcinomas diagnosed using the International </a:t>
            </a:r>
            <a:r>
              <a:rPr lang="en-US" sz="1200" b="0" i="0" u="none" strike="noStrike" kern="1200" baseline="0" dirty="0" err="1" smtClean="0">
                <a:solidFill>
                  <a:schemeClr val="tx1"/>
                </a:solidFill>
                <a:latin typeface="+mn-lt"/>
                <a:ea typeface="+mn-ea"/>
                <a:cs typeface="+mn-cs"/>
              </a:rPr>
              <a:t>Endocervical</a:t>
            </a:r>
            <a:r>
              <a:rPr lang="en-US" sz="1200" b="0" i="0" u="none" strike="noStrike" kern="1200" baseline="0" dirty="0" smtClean="0">
                <a:solidFill>
                  <a:schemeClr val="tx1"/>
                </a:solidFill>
                <a:latin typeface="+mn-lt"/>
                <a:ea typeface="+mn-ea"/>
                <a:cs typeface="+mn-cs"/>
              </a:rPr>
              <a:t> Adenocarcinoma</a:t>
            </a:r>
          </a:p>
          <a:p>
            <a:r>
              <a:rPr lang="en-US" sz="1200" b="0" i="0" u="none" strike="noStrike" kern="1200" baseline="0" dirty="0" smtClean="0">
                <a:solidFill>
                  <a:schemeClr val="tx1"/>
                </a:solidFill>
                <a:latin typeface="+mn-lt"/>
                <a:ea typeface="+mn-ea"/>
                <a:cs typeface="+mn-cs"/>
              </a:rPr>
              <a:t>Criteria and Classification. IHC identified HER2 protein expression in 57.4% (123/209) of adenocarcinomas,</a:t>
            </a:r>
          </a:p>
          <a:p>
            <a:r>
              <a:rPr lang="en-US" sz="1200" b="0" i="0" u="none" strike="noStrike" kern="1200" baseline="0" dirty="0" smtClean="0">
                <a:solidFill>
                  <a:schemeClr val="tx1"/>
                </a:solidFill>
                <a:latin typeface="+mn-lt"/>
                <a:ea typeface="+mn-ea"/>
                <a:cs typeface="+mn-cs"/>
              </a:rPr>
              <a:t>of which 62 were IHC 1+ (negative), 38 2+ (equivocal) and 23 3+ (positive). HER2 amplification was</a:t>
            </a:r>
          </a:p>
          <a:p>
            <a:r>
              <a:rPr lang="en-US" sz="1200" b="0" i="0" u="none" strike="noStrike" kern="1200" baseline="0" dirty="0" smtClean="0">
                <a:solidFill>
                  <a:schemeClr val="tx1"/>
                </a:solidFill>
                <a:latin typeface="+mn-lt"/>
                <a:ea typeface="+mn-ea"/>
                <a:cs typeface="+mn-cs"/>
              </a:rPr>
              <a:t>found in 13 cases (6.2%) including 10 with IHC 3+ and 3 with IHC 2+. Among all the major </a:t>
            </a:r>
            <a:r>
              <a:rPr lang="en-US" sz="1200" b="0" i="0" u="none" strike="noStrike" kern="1200" baseline="0" dirty="0" err="1" smtClean="0">
                <a:solidFill>
                  <a:schemeClr val="tx1"/>
                </a:solidFill>
                <a:latin typeface="+mn-lt"/>
                <a:ea typeface="+mn-ea"/>
                <a:cs typeface="+mn-cs"/>
              </a:rPr>
              <a:t>histotypes</a:t>
            </a:r>
            <a:r>
              <a:rPr lang="en-US" sz="1200" b="0" i="0" u="none" strike="noStrike" kern="1200" baseline="0" dirty="0" smtClean="0">
                <a:solidFill>
                  <a:schemeClr val="tx1"/>
                </a:solidFill>
                <a:latin typeface="+mn-lt"/>
                <a:ea typeface="+mn-ea"/>
                <a:cs typeface="+mn-cs"/>
              </a:rPr>
              <a:t> of cervical</a:t>
            </a:r>
          </a:p>
          <a:p>
            <a:r>
              <a:rPr lang="en-US" sz="1200" b="0" i="0" u="none" strike="noStrike" kern="1200" baseline="0" dirty="0" smtClean="0">
                <a:solidFill>
                  <a:schemeClr val="tx1"/>
                </a:solidFill>
                <a:latin typeface="+mn-lt"/>
                <a:ea typeface="+mn-ea"/>
                <a:cs typeface="+mn-cs"/>
              </a:rPr>
              <a:t>adenocarcinoma, HER2 amplification was most common in GAC cases with a frequency of 14.7% (5/34).</a:t>
            </a:r>
          </a:p>
          <a:p>
            <a:r>
              <a:rPr lang="en-US" sz="1200" b="0" i="0" u="none" strike="noStrike" kern="1200" baseline="0" dirty="0" smtClean="0">
                <a:solidFill>
                  <a:schemeClr val="tx1"/>
                </a:solidFill>
                <a:latin typeface="+mn-lt"/>
                <a:ea typeface="+mn-ea"/>
                <a:cs typeface="+mn-cs"/>
              </a:rPr>
              <a:t>Moreover, HER2 amplification was more frequently associated with 2018 International Federation of Gynecology</a:t>
            </a:r>
          </a:p>
          <a:p>
            <a:r>
              <a:rPr lang="en-US" sz="1200" b="0" i="0" u="none" strike="noStrike" kern="1200" baseline="0" dirty="0" smtClean="0">
                <a:solidFill>
                  <a:schemeClr val="tx1"/>
                </a:solidFill>
                <a:latin typeface="+mn-lt"/>
                <a:ea typeface="+mn-ea"/>
                <a:cs typeface="+mn-cs"/>
              </a:rPr>
              <a:t>&amp; Obstetrics (FIGO) stage III/IV, </a:t>
            </a:r>
            <a:r>
              <a:rPr lang="en-US" sz="1200" b="0" i="0" u="none" strike="noStrike" kern="1200" baseline="0" dirty="0" err="1" smtClean="0">
                <a:solidFill>
                  <a:schemeClr val="tx1"/>
                </a:solidFill>
                <a:latin typeface="+mn-lt"/>
                <a:ea typeface="+mn-ea"/>
                <a:cs typeface="+mn-cs"/>
              </a:rPr>
              <a:t>perineural</a:t>
            </a:r>
            <a:r>
              <a:rPr lang="en-US" sz="1200" b="0" i="0" u="none" strike="noStrike" kern="1200" baseline="0" dirty="0" smtClean="0">
                <a:solidFill>
                  <a:schemeClr val="tx1"/>
                </a:solidFill>
                <a:latin typeface="+mn-lt"/>
                <a:ea typeface="+mn-ea"/>
                <a:cs typeface="+mn-cs"/>
              </a:rPr>
              <a:t> involvement and ovarian spread (p &lt; 0.05) while IHC 3+ was more</a:t>
            </a:r>
          </a:p>
          <a:p>
            <a:r>
              <a:rPr lang="en-US" sz="1200" b="0" i="0" u="none" strike="noStrike" kern="1200" baseline="0" dirty="0" smtClean="0">
                <a:solidFill>
                  <a:schemeClr val="tx1"/>
                </a:solidFill>
                <a:latin typeface="+mn-lt"/>
                <a:ea typeface="+mn-ea"/>
                <a:cs typeface="+mn-cs"/>
              </a:rPr>
              <a:t>common in patients with </a:t>
            </a:r>
            <a:r>
              <a:rPr lang="en-US" sz="1200" b="0" i="0" u="none" strike="noStrike" kern="1200" baseline="0" dirty="0" err="1" smtClean="0">
                <a:solidFill>
                  <a:schemeClr val="tx1"/>
                </a:solidFill>
                <a:latin typeface="+mn-lt"/>
                <a:ea typeface="+mn-ea"/>
                <a:cs typeface="+mn-cs"/>
              </a:rPr>
              <a:t>lymphovascular</a:t>
            </a:r>
            <a:r>
              <a:rPr lang="en-US" sz="1200" b="0" i="0" u="none" strike="noStrike" kern="1200" baseline="0" dirty="0" smtClean="0">
                <a:solidFill>
                  <a:schemeClr val="tx1"/>
                </a:solidFill>
                <a:latin typeface="+mn-lt"/>
                <a:ea typeface="+mn-ea"/>
                <a:cs typeface="+mn-cs"/>
              </a:rPr>
              <a:t> invasion and ovarian involvement (p &lt; 0.05). Survival analysis indicated</a:t>
            </a:r>
          </a:p>
          <a:p>
            <a:r>
              <a:rPr lang="en-US" sz="1200" b="0" i="0" u="none" strike="noStrike" kern="1200" baseline="0" dirty="0" smtClean="0">
                <a:solidFill>
                  <a:schemeClr val="tx1"/>
                </a:solidFill>
                <a:latin typeface="+mn-lt"/>
                <a:ea typeface="+mn-ea"/>
                <a:cs typeface="+mn-cs"/>
              </a:rPr>
              <a:t>that FIGO stage III/IV, GAC, and p53 overexpression were associated with poor disease-specific survival and tumor</a:t>
            </a:r>
          </a:p>
          <a:p>
            <a:r>
              <a:rPr lang="en-US" sz="1200" b="0" i="0" u="none" strike="noStrike" kern="1200" baseline="0" dirty="0" smtClean="0">
                <a:solidFill>
                  <a:schemeClr val="tx1"/>
                </a:solidFill>
                <a:latin typeface="+mn-lt"/>
                <a:ea typeface="+mn-ea"/>
                <a:cs typeface="+mn-cs"/>
              </a:rPr>
              <a:t>recurrence (p &lt; 0.05). In conclusion, HER2 amplification was present in a subset of adenocarcinomas, and more</a:t>
            </a:r>
          </a:p>
          <a:p>
            <a:r>
              <a:rPr lang="en-US" sz="1200" b="0" i="0" u="none" strike="noStrike" kern="1200" baseline="0" dirty="0" smtClean="0">
                <a:solidFill>
                  <a:schemeClr val="tx1"/>
                </a:solidFill>
                <a:latin typeface="+mn-lt"/>
                <a:ea typeface="+mn-ea"/>
                <a:cs typeface="+mn-cs"/>
              </a:rPr>
              <a:t>common in GAC, pointing to a potential benefit from </a:t>
            </a:r>
            <a:r>
              <a:rPr lang="en-US" sz="1200" b="0" i="0" u="none" strike="noStrike" kern="1200" baseline="0" dirty="0" err="1" smtClean="0">
                <a:solidFill>
                  <a:schemeClr val="tx1"/>
                </a:solidFill>
                <a:latin typeface="+mn-lt"/>
                <a:ea typeface="+mn-ea"/>
                <a:cs typeface="+mn-cs"/>
              </a:rPr>
              <a:t>trastuzumab</a:t>
            </a:r>
            <a:r>
              <a:rPr lang="en-US" sz="1200" b="0" i="0" u="none" strike="noStrike" kern="1200" baseline="0" dirty="0" smtClean="0">
                <a:solidFill>
                  <a:schemeClr val="tx1"/>
                </a:solidFill>
                <a:latin typeface="+mn-lt"/>
                <a:ea typeface="+mn-ea"/>
                <a:cs typeface="+mn-cs"/>
              </a:rPr>
              <a:t> treatment. HER2 overexpression does not</a:t>
            </a:r>
          </a:p>
          <a:p>
            <a:r>
              <a:rPr lang="en-US" sz="1200" b="0" i="0" u="none" strike="noStrike" kern="1200" baseline="0" dirty="0" smtClean="0">
                <a:solidFill>
                  <a:schemeClr val="tx1"/>
                </a:solidFill>
                <a:latin typeface="+mn-lt"/>
                <a:ea typeface="+mn-ea"/>
                <a:cs typeface="+mn-cs"/>
              </a:rPr>
              <a:t>identify gene amplification status in cervical adenocarcinoma; therefore, FISH is suggested for both IHC positive</a:t>
            </a:r>
          </a:p>
          <a:p>
            <a:r>
              <a:rPr lang="en-US" sz="1200" b="0" i="0" u="none" strike="noStrike" kern="1200" baseline="0" dirty="0" smtClean="0">
                <a:solidFill>
                  <a:schemeClr val="tx1"/>
                </a:solidFill>
                <a:latin typeface="+mn-lt"/>
                <a:ea typeface="+mn-ea"/>
                <a:cs typeface="+mn-cs"/>
              </a:rPr>
              <a:t>and equivocal cases. Further investigation on more cases with longer follow-up times is required to consolidate</a:t>
            </a:r>
          </a:p>
          <a:p>
            <a:r>
              <a:rPr lang="pt-BR" sz="1200" b="0" i="0" u="none" strike="noStrike" kern="1200" baseline="0" dirty="0" err="1" smtClean="0">
                <a:solidFill>
                  <a:schemeClr val="tx1"/>
                </a:solidFill>
                <a:latin typeface="+mn-lt"/>
                <a:ea typeface="+mn-ea"/>
                <a:cs typeface="+mn-cs"/>
              </a:rPr>
              <a:t>these</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findings</a:t>
            </a:r>
            <a:r>
              <a:rPr lang="pt-BR" sz="1200" b="0" i="0" u="none" strike="noStrike" kern="1200" baseline="0" dirty="0" smtClean="0">
                <a:solidFill>
                  <a:schemeClr val="tx1"/>
                </a:solidFill>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35</a:t>
            </a:fld>
            <a:endParaRPr lang="pt-BR"/>
          </a:p>
        </p:txBody>
      </p:sp>
    </p:spTree>
    <p:extLst>
      <p:ext uri="{BB962C8B-B14F-4D97-AF65-F5344CB8AC3E}">
        <p14:creationId xmlns:p14="http://schemas.microsoft.com/office/powerpoint/2010/main" val="315889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36</a:t>
            </a:fld>
            <a:endParaRPr lang="pt-BR"/>
          </a:p>
        </p:txBody>
      </p:sp>
    </p:spTree>
    <p:extLst>
      <p:ext uri="{BB962C8B-B14F-4D97-AF65-F5344CB8AC3E}">
        <p14:creationId xmlns:p14="http://schemas.microsoft.com/office/powerpoint/2010/main" val="143537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5</a:t>
            </a:fld>
            <a:endParaRPr lang="pt-BR"/>
          </a:p>
        </p:txBody>
      </p:sp>
    </p:spTree>
    <p:extLst>
      <p:ext uri="{BB962C8B-B14F-4D97-AF65-F5344CB8AC3E}">
        <p14:creationId xmlns:p14="http://schemas.microsoft.com/office/powerpoint/2010/main" val="1368670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smtClean="0"/>
              <a:t>ABSTRACT Background Several studies have employed immunohistochemistry to detect Her2/</a:t>
            </a:r>
            <a:r>
              <a:rPr lang="en-US" dirty="0" err="1" smtClean="0"/>
              <a:t>neu</a:t>
            </a:r>
            <a:r>
              <a:rPr lang="en-US" dirty="0" smtClean="0"/>
              <a:t> overexpression in urothelial carcinomas, yielding a tremendous range of positive expression rates. Few studies have examined Her2 status in non-muscle invasive bladder cancer (NMIBC) using fluorescence in situ </a:t>
            </a:r>
            <a:r>
              <a:rPr lang="en-US" dirty="0" err="1" smtClean="0"/>
              <a:t>hybridisation</a:t>
            </a:r>
            <a:r>
              <a:rPr lang="en-US" dirty="0" smtClean="0"/>
              <a:t> (FISH). Aim To evaluate Her2 amplification in NMIBC (Ta/T1), to correlate the findings with recurrence and progression, and compare the Her2 status between primary and progressive </a:t>
            </a:r>
            <a:r>
              <a:rPr lang="en-US" dirty="0" err="1" smtClean="0"/>
              <a:t>tumours</a:t>
            </a:r>
            <a:r>
              <a:rPr lang="en-US" dirty="0" smtClean="0"/>
              <a:t>. Methods FISH and immunohistochemistry for Her2/</a:t>
            </a:r>
            <a:r>
              <a:rPr lang="en-US" dirty="0" err="1" smtClean="0"/>
              <a:t>neu</a:t>
            </a:r>
            <a:r>
              <a:rPr lang="en-US" dirty="0" smtClean="0"/>
              <a:t> were performed on tissue arrays consisting of 36 papillary urothelial neoplasms of low malignant potential (PUNLMPs), 190 low grade urothelial carcinomas (LGUCs) and 178 high grade urothelial carcinomas (HG-UCs). 32 cases with specimens of both primary and progressive </a:t>
            </a:r>
            <a:r>
              <a:rPr lang="en-US" dirty="0" err="1" smtClean="0"/>
              <a:t>tumours</a:t>
            </a:r>
            <a:r>
              <a:rPr lang="en-US" dirty="0" smtClean="0"/>
              <a:t> (from Ta/T1 to T2–4) were included for comparative analyses. Results 16 HG-UCs (9.0%) showed Her2 gene amplification while none of the PUNLMPs and LG-UCs showed this aberration. There was 100% concordance in the status of Her2 amplification between primary and progressive lesions. Immunohistochemistry and FISH results were in closest agreement when overexpression was defined as 50% of </a:t>
            </a:r>
            <a:r>
              <a:rPr lang="en-US" dirty="0" err="1" smtClean="0"/>
              <a:t>tumour</a:t>
            </a:r>
            <a:r>
              <a:rPr lang="en-US" dirty="0" smtClean="0"/>
              <a:t> cells showing </a:t>
            </a:r>
            <a:r>
              <a:rPr lang="en-US" dirty="0" err="1" smtClean="0"/>
              <a:t>immunoreactivity</a:t>
            </a:r>
            <a:r>
              <a:rPr lang="en-US" dirty="0" smtClean="0"/>
              <a:t>. The cumulative incidences of recurrence and progression in Her2-amplified HG-UC were significantly higher than in those without amplification. Conclusions A subset of high-grade NMIBCs contain Her2 amplification and are associated with markedly aggressive </a:t>
            </a:r>
            <a:r>
              <a:rPr lang="en-US" dirty="0" err="1" smtClean="0"/>
              <a:t>behaviour</a:t>
            </a:r>
            <a:r>
              <a:rPr lang="en-US" dirty="0" smtClean="0"/>
              <a:t>. Her2 diagnostics are valuable for distinguishing patients who require diligent surveillance and would potentially benefit from anti-Her2 therapies.</a:t>
            </a:r>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46</a:t>
            </a:fld>
            <a:endParaRPr lang="pt-BR"/>
          </a:p>
        </p:txBody>
      </p:sp>
    </p:spTree>
    <p:extLst>
      <p:ext uri="{BB962C8B-B14F-4D97-AF65-F5344CB8AC3E}">
        <p14:creationId xmlns:p14="http://schemas.microsoft.com/office/powerpoint/2010/main" val="1294455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the present study we tested the role of Human Epidermal Growth Factor Receptor-2 (HER-2) expression, as assayed by immunohistochemistry, in predicting recurrence and progression in 67 patients with T1G3 BC having undergone transurethral resection of bladder tumor (TURBT) alone (33) or TURBT + Bacillus </a:t>
            </a:r>
            <a:r>
              <a:rPr lang="en-US" sz="1200" b="0" i="0" kern="1200" dirty="0" err="1" smtClean="0">
                <a:solidFill>
                  <a:schemeClr val="tx1"/>
                </a:solidFill>
                <a:effectLst/>
                <a:latin typeface="+mn-lt"/>
                <a:ea typeface="+mn-ea"/>
                <a:cs typeface="+mn-cs"/>
              </a:rPr>
              <a:t>Calmette</a:t>
            </a:r>
            <a:r>
              <a:rPr lang="en-US" sz="1200" b="0" i="0" kern="1200" dirty="0" smtClean="0">
                <a:solidFill>
                  <a:schemeClr val="tx1"/>
                </a:solidFill>
                <a:effectLst/>
                <a:latin typeface="+mn-lt"/>
                <a:ea typeface="+mn-ea"/>
                <a:cs typeface="+mn-cs"/>
              </a:rPr>
              <a:t> Guerin (BCG) instillations (34). All patients had a negative restaging TURBT within 4 months after the first TURBT. At median follow-up of 75.7 months, the overall disease-free and progression-free rates were 35.8% and 73.0%, respectively. Univariate Kaplan-Meier survival analysis showed that traditional prognostic factors (sex, tumor number/size/recurrence) failed to predict disease-free and progression free survival (DFS, PFS). BCG treatment was a significant predictor of DFS (p=0.0231) but not of PFS (p=0.6901). HER-2 overexpression was a significant predictor of DFS (p=0.0013) and PFS (p=0.0322) in the overall patients population, but failed to predict PFS when patients were stratified for treatment (BCG: p=0.1290; no BCG: p=0.1696) probably due to the limited number of events. Multivariate Cox proportional-hazards regression analysis confirmed that BCG treatment was a significant predictor of DFS (p=0.012) but not of PFS (p=0.924), whereas HER-2 overexpression was a significant predictor of DFS (p=0.001) and PFS (p=0.041). These findings suggest that HER-2 status performs better than "traditional" prognostic factors as well as of BCG treatment in predicting the outcome of T1G3 BC, thus providing grounds for further testing this marker and possibly incorporating it in a panel of molecular markers that could reliably predict the behavior of this challenging disease.</a:t>
            </a:r>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47</a:t>
            </a:fld>
            <a:endParaRPr lang="pt-BR"/>
          </a:p>
        </p:txBody>
      </p:sp>
    </p:spTree>
    <p:extLst>
      <p:ext uri="{BB962C8B-B14F-4D97-AF65-F5344CB8AC3E}">
        <p14:creationId xmlns:p14="http://schemas.microsoft.com/office/powerpoint/2010/main" val="870664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48</a:t>
            </a:fld>
            <a:endParaRPr lang="pt-BR"/>
          </a:p>
        </p:txBody>
      </p:sp>
    </p:spTree>
    <p:extLst>
      <p:ext uri="{BB962C8B-B14F-4D97-AF65-F5344CB8AC3E}">
        <p14:creationId xmlns:p14="http://schemas.microsoft.com/office/powerpoint/2010/main" val="3279628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50</a:t>
            </a:fld>
            <a:endParaRPr lang="pt-BR"/>
          </a:p>
        </p:txBody>
      </p:sp>
    </p:spTree>
    <p:extLst>
      <p:ext uri="{BB962C8B-B14F-4D97-AF65-F5344CB8AC3E}">
        <p14:creationId xmlns:p14="http://schemas.microsoft.com/office/powerpoint/2010/main" val="268297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6</a:t>
            </a:fld>
            <a:endParaRPr lang="pt-BR"/>
          </a:p>
        </p:txBody>
      </p:sp>
    </p:spTree>
    <p:extLst>
      <p:ext uri="{BB962C8B-B14F-4D97-AF65-F5344CB8AC3E}">
        <p14:creationId xmlns:p14="http://schemas.microsoft.com/office/powerpoint/2010/main" val="329036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Figure 2. </a:t>
            </a:r>
            <a:r>
              <a:rPr lang="pt-BR" dirty="0" err="1" smtClean="0"/>
              <a:t>Three</a:t>
            </a:r>
            <a:r>
              <a:rPr lang="pt-BR" dirty="0" smtClean="0"/>
              <a:t> </a:t>
            </a:r>
            <a:r>
              <a:rPr lang="pt-BR" dirty="0" err="1" smtClean="0"/>
              <a:t>examples</a:t>
            </a:r>
            <a:r>
              <a:rPr lang="pt-BR" dirty="0" smtClean="0"/>
              <a:t> </a:t>
            </a:r>
            <a:r>
              <a:rPr lang="pt-BR" dirty="0" err="1" smtClean="0"/>
              <a:t>of</a:t>
            </a:r>
            <a:r>
              <a:rPr lang="pt-BR" dirty="0" smtClean="0"/>
              <a:t> HER2-positive endometrial </a:t>
            </a:r>
            <a:r>
              <a:rPr lang="pt-BR" dirty="0" err="1" smtClean="0"/>
              <a:t>cancers</a:t>
            </a:r>
            <a:r>
              <a:rPr lang="pt-BR" dirty="0" smtClean="0"/>
              <a:t> (EC) </a:t>
            </a:r>
            <a:r>
              <a:rPr lang="pt-BR" dirty="0" err="1" smtClean="0"/>
              <a:t>of</a:t>
            </a:r>
            <a:r>
              <a:rPr lang="pt-BR" dirty="0" smtClean="0"/>
              <a:t> non-</a:t>
            </a:r>
            <a:r>
              <a:rPr lang="pt-BR" dirty="0" err="1" smtClean="0"/>
              <a:t>serous</a:t>
            </a:r>
            <a:r>
              <a:rPr lang="pt-BR" dirty="0" smtClean="0"/>
              <a:t> </a:t>
            </a:r>
            <a:r>
              <a:rPr lang="pt-BR" dirty="0" err="1" smtClean="0"/>
              <a:t>histology</a:t>
            </a:r>
            <a:r>
              <a:rPr lang="pt-BR" dirty="0" smtClean="0"/>
              <a:t>. (A) H&amp;E </a:t>
            </a:r>
            <a:r>
              <a:rPr lang="pt-BR" dirty="0" err="1" smtClean="0"/>
              <a:t>of</a:t>
            </a:r>
            <a:r>
              <a:rPr lang="pt-BR" dirty="0" smtClean="0"/>
              <a:t> </a:t>
            </a:r>
            <a:r>
              <a:rPr lang="pt-BR" dirty="0" err="1" smtClean="0"/>
              <a:t>an</a:t>
            </a:r>
            <a:r>
              <a:rPr lang="pt-BR" dirty="0" smtClean="0"/>
              <a:t> EC </a:t>
            </a:r>
            <a:r>
              <a:rPr lang="pt-BR" dirty="0" err="1" smtClean="0"/>
              <a:t>diagnosed</a:t>
            </a:r>
            <a:r>
              <a:rPr lang="pt-BR" dirty="0" smtClean="0"/>
              <a:t> as </a:t>
            </a:r>
            <a:r>
              <a:rPr lang="pt-BR" dirty="0" err="1" smtClean="0"/>
              <a:t>International</a:t>
            </a:r>
            <a:r>
              <a:rPr lang="pt-BR" dirty="0" smtClean="0"/>
              <a:t> </a:t>
            </a:r>
            <a:r>
              <a:rPr lang="pt-BR" dirty="0" err="1" smtClean="0"/>
              <a:t>Federation</a:t>
            </a:r>
            <a:r>
              <a:rPr lang="pt-BR" dirty="0" smtClean="0"/>
              <a:t> </a:t>
            </a:r>
            <a:r>
              <a:rPr lang="pt-BR" dirty="0" err="1" smtClean="0"/>
              <a:t>of</a:t>
            </a:r>
            <a:r>
              <a:rPr lang="pt-BR" dirty="0" smtClean="0"/>
              <a:t> </a:t>
            </a:r>
            <a:r>
              <a:rPr lang="pt-BR" dirty="0" err="1" smtClean="0"/>
              <a:t>Gynecology</a:t>
            </a:r>
            <a:r>
              <a:rPr lang="pt-BR" dirty="0" smtClean="0"/>
              <a:t> </a:t>
            </a:r>
            <a:r>
              <a:rPr lang="pt-BR" dirty="0" err="1" smtClean="0"/>
              <a:t>and</a:t>
            </a:r>
            <a:r>
              <a:rPr lang="pt-BR" dirty="0" smtClean="0"/>
              <a:t> </a:t>
            </a:r>
            <a:r>
              <a:rPr lang="pt-BR" dirty="0" err="1" smtClean="0"/>
              <a:t>Obstetrics</a:t>
            </a:r>
            <a:r>
              <a:rPr lang="pt-BR" dirty="0" smtClean="0"/>
              <a:t> (FIGO) grade 2 </a:t>
            </a:r>
            <a:r>
              <a:rPr lang="pt-BR" dirty="0" err="1" smtClean="0"/>
              <a:t>endometrioid</a:t>
            </a:r>
            <a:r>
              <a:rPr lang="pt-BR" dirty="0" smtClean="0"/>
              <a:t> EC (EEC) </a:t>
            </a:r>
            <a:r>
              <a:rPr lang="pt-BR" dirty="0" err="1" smtClean="0"/>
              <a:t>with</a:t>
            </a:r>
            <a:r>
              <a:rPr lang="pt-BR" dirty="0" smtClean="0"/>
              <a:t> (B) </a:t>
            </a:r>
            <a:r>
              <a:rPr lang="pt-BR" dirty="0" err="1" smtClean="0"/>
              <a:t>aberrant</a:t>
            </a:r>
            <a:r>
              <a:rPr lang="pt-BR" dirty="0" smtClean="0"/>
              <a:t> </a:t>
            </a:r>
            <a:r>
              <a:rPr lang="pt-BR" dirty="0" err="1" smtClean="0"/>
              <a:t>mutant-like</a:t>
            </a:r>
            <a:r>
              <a:rPr lang="pt-BR" dirty="0" smtClean="0"/>
              <a:t> p53 </a:t>
            </a:r>
            <a:r>
              <a:rPr lang="pt-BR" dirty="0" err="1" smtClean="0"/>
              <a:t>immunostaining</a:t>
            </a:r>
            <a:r>
              <a:rPr lang="pt-BR" dirty="0" smtClean="0"/>
              <a:t>, (C) </a:t>
            </a:r>
            <a:r>
              <a:rPr lang="pt-BR" dirty="0" err="1" smtClean="0"/>
              <a:t>strong</a:t>
            </a:r>
            <a:r>
              <a:rPr lang="pt-BR" dirty="0" smtClean="0"/>
              <a:t> (in)complete </a:t>
            </a:r>
            <a:r>
              <a:rPr lang="pt-BR" dirty="0" err="1" smtClean="0"/>
              <a:t>membranous</a:t>
            </a:r>
            <a:r>
              <a:rPr lang="pt-BR" dirty="0" smtClean="0"/>
              <a:t> HER2 </a:t>
            </a:r>
            <a:r>
              <a:rPr lang="pt-BR" dirty="0" err="1" smtClean="0"/>
              <a:t>immunostaining</a:t>
            </a:r>
            <a:r>
              <a:rPr lang="pt-BR" dirty="0" smtClean="0"/>
              <a:t>, </a:t>
            </a:r>
            <a:r>
              <a:rPr lang="pt-BR" dirty="0" err="1" smtClean="0"/>
              <a:t>and</a:t>
            </a:r>
            <a:r>
              <a:rPr lang="pt-BR" dirty="0" smtClean="0"/>
              <a:t> HER2 gene </a:t>
            </a:r>
            <a:r>
              <a:rPr lang="pt-BR" dirty="0" err="1" smtClean="0"/>
              <a:t>amplification</a:t>
            </a:r>
            <a:r>
              <a:rPr lang="pt-BR" dirty="0" smtClean="0"/>
              <a:t> </a:t>
            </a:r>
            <a:r>
              <a:rPr lang="pt-BR" dirty="0" err="1" smtClean="0"/>
              <a:t>by</a:t>
            </a:r>
            <a:r>
              <a:rPr lang="pt-BR" dirty="0" smtClean="0"/>
              <a:t> dual in situ </a:t>
            </a:r>
            <a:r>
              <a:rPr lang="pt-BR" dirty="0" err="1" smtClean="0"/>
              <a:t>hybridization</a:t>
            </a:r>
            <a:r>
              <a:rPr lang="pt-BR" dirty="0" smtClean="0"/>
              <a:t> (DISH). (D) H&amp;E </a:t>
            </a:r>
            <a:r>
              <a:rPr lang="pt-BR" dirty="0" err="1" smtClean="0"/>
              <a:t>of</a:t>
            </a:r>
            <a:r>
              <a:rPr lang="pt-BR" dirty="0" smtClean="0"/>
              <a:t> </a:t>
            </a:r>
            <a:r>
              <a:rPr lang="pt-BR" dirty="0" err="1" smtClean="0"/>
              <a:t>an</a:t>
            </a:r>
            <a:r>
              <a:rPr lang="pt-BR" dirty="0" smtClean="0"/>
              <a:t> EC </a:t>
            </a:r>
            <a:r>
              <a:rPr lang="pt-BR" dirty="0" err="1" smtClean="0"/>
              <a:t>diagnosed</a:t>
            </a:r>
            <a:r>
              <a:rPr lang="pt-BR" dirty="0" smtClean="0"/>
              <a:t> as FIGO grade 3 EEC </a:t>
            </a:r>
            <a:r>
              <a:rPr lang="pt-BR" dirty="0" err="1" smtClean="0"/>
              <a:t>with</a:t>
            </a:r>
            <a:r>
              <a:rPr lang="pt-BR" dirty="0" smtClean="0"/>
              <a:t> (E) </a:t>
            </a:r>
            <a:r>
              <a:rPr lang="pt-BR" dirty="0" err="1" smtClean="0"/>
              <a:t>aberrant</a:t>
            </a:r>
            <a:r>
              <a:rPr lang="pt-BR" dirty="0" smtClean="0"/>
              <a:t> </a:t>
            </a:r>
            <a:r>
              <a:rPr lang="pt-BR" dirty="0" err="1" smtClean="0"/>
              <a:t>mutant-like</a:t>
            </a:r>
            <a:r>
              <a:rPr lang="pt-BR" dirty="0" smtClean="0"/>
              <a:t> p53 </a:t>
            </a:r>
            <a:r>
              <a:rPr lang="pt-BR" dirty="0" err="1" smtClean="0"/>
              <a:t>immunostaining</a:t>
            </a:r>
            <a:r>
              <a:rPr lang="pt-BR" dirty="0" smtClean="0"/>
              <a:t>, (F) </a:t>
            </a:r>
            <a:r>
              <a:rPr lang="pt-BR" dirty="0" err="1" smtClean="0"/>
              <a:t>strong</a:t>
            </a:r>
            <a:r>
              <a:rPr lang="pt-BR" dirty="0" smtClean="0"/>
              <a:t> complete </a:t>
            </a:r>
            <a:r>
              <a:rPr lang="pt-BR" dirty="0" err="1" smtClean="0"/>
              <a:t>membranous</a:t>
            </a:r>
            <a:r>
              <a:rPr lang="pt-BR" dirty="0" smtClean="0"/>
              <a:t> HER2 </a:t>
            </a:r>
            <a:r>
              <a:rPr lang="pt-BR" dirty="0" err="1" smtClean="0"/>
              <a:t>immunostaining</a:t>
            </a:r>
            <a:r>
              <a:rPr lang="pt-BR" dirty="0" smtClean="0"/>
              <a:t>, </a:t>
            </a:r>
            <a:r>
              <a:rPr lang="pt-BR" dirty="0" err="1" smtClean="0"/>
              <a:t>and</a:t>
            </a:r>
            <a:r>
              <a:rPr lang="pt-BR" dirty="0" smtClean="0"/>
              <a:t> HER2 gene </a:t>
            </a:r>
            <a:r>
              <a:rPr lang="pt-BR" dirty="0" err="1" smtClean="0"/>
              <a:t>amplification</a:t>
            </a:r>
            <a:r>
              <a:rPr lang="pt-BR" dirty="0" smtClean="0"/>
              <a:t> </a:t>
            </a:r>
            <a:r>
              <a:rPr lang="pt-BR" dirty="0" err="1" smtClean="0"/>
              <a:t>by</a:t>
            </a:r>
            <a:r>
              <a:rPr lang="pt-BR" dirty="0" smtClean="0"/>
              <a:t> DISH. (G) H&amp;E </a:t>
            </a:r>
            <a:r>
              <a:rPr lang="pt-BR" dirty="0" err="1" smtClean="0"/>
              <a:t>of</a:t>
            </a:r>
            <a:r>
              <a:rPr lang="pt-BR" dirty="0" smtClean="0"/>
              <a:t> </a:t>
            </a:r>
            <a:r>
              <a:rPr lang="pt-BR" dirty="0" err="1" smtClean="0"/>
              <a:t>an</a:t>
            </a:r>
            <a:r>
              <a:rPr lang="pt-BR" dirty="0" smtClean="0"/>
              <a:t> EC </a:t>
            </a:r>
            <a:r>
              <a:rPr lang="pt-BR" dirty="0" err="1" smtClean="0"/>
              <a:t>diagnosed</a:t>
            </a:r>
            <a:r>
              <a:rPr lang="pt-BR" dirty="0" smtClean="0"/>
              <a:t> as endometrial </a:t>
            </a:r>
            <a:r>
              <a:rPr lang="pt-BR" dirty="0" err="1" smtClean="0"/>
              <a:t>clear</a:t>
            </a:r>
            <a:r>
              <a:rPr lang="pt-BR" dirty="0" smtClean="0"/>
              <a:t> </a:t>
            </a:r>
            <a:r>
              <a:rPr lang="pt-BR" dirty="0" err="1" smtClean="0"/>
              <a:t>cell</a:t>
            </a:r>
            <a:r>
              <a:rPr lang="pt-BR" dirty="0" smtClean="0"/>
              <a:t> carcinoma </a:t>
            </a:r>
            <a:r>
              <a:rPr lang="pt-BR" dirty="0" err="1" smtClean="0"/>
              <a:t>with</a:t>
            </a:r>
            <a:r>
              <a:rPr lang="pt-BR" dirty="0" smtClean="0"/>
              <a:t> (H) </a:t>
            </a:r>
            <a:r>
              <a:rPr lang="pt-BR" dirty="0" err="1" smtClean="0"/>
              <a:t>aberrant</a:t>
            </a:r>
            <a:r>
              <a:rPr lang="pt-BR" dirty="0" smtClean="0"/>
              <a:t> </a:t>
            </a:r>
            <a:r>
              <a:rPr lang="pt-BR" dirty="0" err="1" smtClean="0"/>
              <a:t>mutant-like</a:t>
            </a:r>
            <a:r>
              <a:rPr lang="pt-BR" dirty="0" smtClean="0"/>
              <a:t> p53 </a:t>
            </a:r>
            <a:r>
              <a:rPr lang="pt-BR" dirty="0" err="1" smtClean="0"/>
              <a:t>immunostaining</a:t>
            </a:r>
            <a:r>
              <a:rPr lang="pt-BR" dirty="0" smtClean="0"/>
              <a:t>, (I) </a:t>
            </a:r>
            <a:r>
              <a:rPr lang="pt-BR" dirty="0" err="1" smtClean="0"/>
              <a:t>strong</a:t>
            </a:r>
            <a:r>
              <a:rPr lang="pt-BR" dirty="0" smtClean="0"/>
              <a:t> complete </a:t>
            </a:r>
            <a:r>
              <a:rPr lang="pt-BR" dirty="0" err="1" smtClean="0"/>
              <a:t>membranous</a:t>
            </a:r>
            <a:r>
              <a:rPr lang="pt-BR" dirty="0" smtClean="0"/>
              <a:t> HER2 </a:t>
            </a:r>
            <a:r>
              <a:rPr lang="pt-BR" dirty="0" err="1" smtClean="0"/>
              <a:t>immunostaining</a:t>
            </a:r>
            <a:r>
              <a:rPr lang="pt-BR" dirty="0" smtClean="0"/>
              <a:t>, </a:t>
            </a:r>
            <a:r>
              <a:rPr lang="pt-BR" dirty="0" err="1" smtClean="0"/>
              <a:t>and</a:t>
            </a:r>
            <a:r>
              <a:rPr lang="pt-BR" dirty="0" smtClean="0"/>
              <a:t> HER2 gene </a:t>
            </a:r>
            <a:r>
              <a:rPr lang="pt-BR" dirty="0" err="1" smtClean="0"/>
              <a:t>amplification</a:t>
            </a:r>
            <a:r>
              <a:rPr lang="pt-BR" dirty="0" smtClean="0"/>
              <a:t> </a:t>
            </a:r>
            <a:r>
              <a:rPr lang="pt-BR" dirty="0" err="1" smtClean="0"/>
              <a:t>by</a:t>
            </a:r>
            <a:r>
              <a:rPr lang="pt-BR" dirty="0" smtClean="0"/>
              <a:t> DISH. </a:t>
            </a:r>
            <a:r>
              <a:rPr lang="pt-BR" dirty="0" err="1" smtClean="0"/>
              <a:t>All</a:t>
            </a:r>
            <a:r>
              <a:rPr lang="pt-BR" dirty="0" smtClean="0"/>
              <a:t> </a:t>
            </a:r>
            <a:r>
              <a:rPr lang="pt-BR" dirty="0" err="1" smtClean="0"/>
              <a:t>images</a:t>
            </a:r>
            <a:r>
              <a:rPr lang="pt-BR" dirty="0" smtClean="0"/>
              <a:t> ×20 </a:t>
            </a:r>
            <a:r>
              <a:rPr lang="pt-BR" dirty="0" err="1" smtClean="0"/>
              <a:t>objective</a:t>
            </a:r>
            <a:r>
              <a:rPr lang="pt-BR" dirty="0" smtClean="0"/>
              <a:t> </a:t>
            </a:r>
            <a:r>
              <a:rPr lang="pt-BR" dirty="0" err="1" smtClean="0"/>
              <a:t>magnification</a:t>
            </a:r>
            <a:r>
              <a:rPr lang="pt-BR" dirty="0" smtClean="0"/>
              <a:t>.</a:t>
            </a:r>
          </a:p>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7</a:t>
            </a:fld>
            <a:endParaRPr lang="pt-BR"/>
          </a:p>
        </p:txBody>
      </p:sp>
    </p:spTree>
    <p:extLst>
      <p:ext uri="{BB962C8B-B14F-4D97-AF65-F5344CB8AC3E}">
        <p14:creationId xmlns:p14="http://schemas.microsoft.com/office/powerpoint/2010/main" val="167444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8</a:t>
            </a:fld>
            <a:endParaRPr lang="pt-BR"/>
          </a:p>
        </p:txBody>
      </p:sp>
    </p:spTree>
    <p:extLst>
      <p:ext uri="{BB962C8B-B14F-4D97-AF65-F5344CB8AC3E}">
        <p14:creationId xmlns:p14="http://schemas.microsoft.com/office/powerpoint/2010/main" val="100899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9</a:t>
            </a:fld>
            <a:endParaRPr lang="pt-BR"/>
          </a:p>
        </p:txBody>
      </p:sp>
    </p:spTree>
    <p:extLst>
      <p:ext uri="{BB962C8B-B14F-4D97-AF65-F5344CB8AC3E}">
        <p14:creationId xmlns:p14="http://schemas.microsoft.com/office/powerpoint/2010/main" val="1111993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10</a:t>
            </a:fld>
            <a:endParaRPr lang="pt-BR"/>
          </a:p>
        </p:txBody>
      </p:sp>
    </p:spTree>
    <p:extLst>
      <p:ext uri="{BB962C8B-B14F-4D97-AF65-F5344CB8AC3E}">
        <p14:creationId xmlns:p14="http://schemas.microsoft.com/office/powerpoint/2010/main" val="2969767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11</a:t>
            </a:fld>
            <a:endParaRPr lang="pt-BR"/>
          </a:p>
        </p:txBody>
      </p:sp>
    </p:spTree>
    <p:extLst>
      <p:ext uri="{BB962C8B-B14F-4D97-AF65-F5344CB8AC3E}">
        <p14:creationId xmlns:p14="http://schemas.microsoft.com/office/powerpoint/2010/main" val="763409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9F7B01-245B-4F21-A95D-E31E42E936C6}" type="slidenum">
              <a:rPr lang="pt-BR" smtClean="0"/>
              <a:t>12</a:t>
            </a:fld>
            <a:endParaRPr lang="pt-BR"/>
          </a:p>
        </p:txBody>
      </p:sp>
    </p:spTree>
    <p:extLst>
      <p:ext uri="{BB962C8B-B14F-4D97-AF65-F5344CB8AC3E}">
        <p14:creationId xmlns:p14="http://schemas.microsoft.com/office/powerpoint/2010/main" val="30806330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33.xml"/><Relationship Id="rId7" Type="http://schemas.openxmlformats.org/officeDocument/2006/relationships/image" Target="../media/image4.png"/><Relationship Id="rId2" Type="http://schemas.openxmlformats.org/officeDocument/2006/relationships/customXml" Target="../../customXml/item7.xml"/><Relationship Id="rId1" Type="http://schemas.openxmlformats.org/officeDocument/2006/relationships/customXml" Target="../../customXml/item10.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20.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1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42.xml"/><Relationship Id="rId7" Type="http://schemas.openxmlformats.org/officeDocument/2006/relationships/image" Target="../media/image15.png"/><Relationship Id="rId2" Type="http://schemas.openxmlformats.org/officeDocument/2006/relationships/customXml" Target="../../customXml/item49.xml"/><Relationship Id="rId1" Type="http://schemas.openxmlformats.org/officeDocument/2006/relationships/customXml" Target="../../customXml/item48.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44.xml"/><Relationship Id="rId7" Type="http://schemas.openxmlformats.org/officeDocument/2006/relationships/image" Target="../media/image15.png"/><Relationship Id="rId2" Type="http://schemas.openxmlformats.org/officeDocument/2006/relationships/customXml" Target="../../customXml/item4.xml"/><Relationship Id="rId1" Type="http://schemas.openxmlformats.org/officeDocument/2006/relationships/customXml" Target="../../customXml/item31.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9.xml"/><Relationship Id="rId1" Type="http://schemas.openxmlformats.org/officeDocument/2006/relationships/customXml" Target="../../customXml/item5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customXml" Target="../../customXml/item26.xml"/><Relationship Id="rId5" Type="http://schemas.openxmlformats.org/officeDocument/2006/relationships/image" Target="../media/image30.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customXml" Target="../../customXml/item9.xml"/><Relationship Id="rId5" Type="http://schemas.openxmlformats.org/officeDocument/2006/relationships/image" Target="../media/image3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customXml" Target="../../customXml/item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ustomXml" Target="../../customXml/item4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ustomXml" Target="../../customXml/item40.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customXml" Target="../../customXml/item3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3.xml"/><Relationship Id="rId7" Type="http://schemas.openxmlformats.org/officeDocument/2006/relationships/image" Target="../media/image41.png"/><Relationship Id="rId2" Type="http://schemas.openxmlformats.org/officeDocument/2006/relationships/slideLayout" Target="../slideLayouts/slideLayout5.xml"/><Relationship Id="rId1" Type="http://schemas.openxmlformats.org/officeDocument/2006/relationships/customXml" Target="../../customXml/item30.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customXml" Target="../../customXml/item15.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customXml" Target="../../customXml/item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customXml" Target="../../customXml/item5.xml"/><Relationship Id="rId5" Type="http://schemas.openxmlformats.org/officeDocument/2006/relationships/image" Target="../media/image4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customXml" Target="../../customXml/item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customXml" Target="../../customXml/item24.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3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35.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customXml" Target="../../customXml/item4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5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25.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32.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customXml" Target="../../customXml/item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18.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customXml" Target="../../customXml/item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8.png"/><Relationship Id="rId9"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9.xml"/><Relationship Id="rId7" Type="http://schemas.openxmlformats.org/officeDocument/2006/relationships/image" Target="../media/image81.png"/><Relationship Id="rId2" Type="http://schemas.openxmlformats.org/officeDocument/2006/relationships/slideLayout" Target="../slideLayouts/slideLayout5.xml"/><Relationship Id="rId1" Type="http://schemas.openxmlformats.org/officeDocument/2006/relationships/customXml" Target="../../customXml/item6.xml"/><Relationship Id="rId6" Type="http://schemas.openxmlformats.org/officeDocument/2006/relationships/image" Target="../media/image80.png"/><Relationship Id="rId5" Type="http://schemas.openxmlformats.org/officeDocument/2006/relationships/image" Target="../media/image32.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2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1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53.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customXml" Target="../../customXml/item5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0.png"/><Relationship Id="rId7" Type="http://schemas.openxmlformats.org/officeDocument/2006/relationships/image" Target="../media/image87.png"/><Relationship Id="rId2" Type="http://schemas.openxmlformats.org/officeDocument/2006/relationships/slideLayout" Target="../slideLayouts/slideLayout5.xml"/><Relationship Id="rId1" Type="http://schemas.openxmlformats.org/officeDocument/2006/relationships/customXml" Target="../../customXml/item3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customXml" Target="../../customXml/item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2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38.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98.png"/><Relationship Id="rId2" Type="http://schemas.openxmlformats.org/officeDocument/2006/relationships/slideLayout" Target="../slideLayouts/slideLayout5.xml"/><Relationship Id="rId1" Type="http://schemas.openxmlformats.org/officeDocument/2006/relationships/customXml" Target="../../customXml/item4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21.xml"/><Relationship Id="rId7" Type="http://schemas.openxmlformats.org/officeDocument/2006/relationships/image" Target="../media/image101.png"/><Relationship Id="rId2" Type="http://schemas.openxmlformats.org/officeDocument/2006/relationships/slideLayout" Target="../slideLayouts/slideLayout5.xml"/><Relationship Id="rId1" Type="http://schemas.openxmlformats.org/officeDocument/2006/relationships/customXml" Target="../../customXml/item3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customXml" Target="../../customXml/item27.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customXml" Target="../../customXml/item28.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customXml" Target="../../customXml/item12.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8.xml"/><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customXml" Target="../../customXml/item1.xml"/><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slideLayout" Target="../slideLayouts/slideLayout5.xml"/><Relationship Id="rId1" Type="http://schemas.openxmlformats.org/officeDocument/2006/relationships/customXml" Target="../../customXml/item5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customXml" Target="../../customXml/item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customXml" Target="../../customXml/item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customXml" Target="../../customXml/item4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customXml" Target="../../customXml/item14.xml"/><Relationship Id="rId5" Type="http://schemas.openxmlformats.org/officeDocument/2006/relationships/image" Target="../media/image2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customXml" Target="../../customXml/item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4095524"/>
            <a:ext cx="14682604" cy="1525982"/>
          </a:xfrm>
        </p:spPr>
        <p:txBody>
          <a:bodyPr/>
          <a:lstStyle/>
          <a:p>
            <a:r>
              <a:rPr lang="pt-BR" sz="6000" dirty="0" smtClean="0"/>
              <a:t>Her-2 </a:t>
            </a:r>
            <a:r>
              <a:rPr lang="pt-BR" sz="6000" dirty="0" err="1" smtClean="0"/>
              <a:t>evaluation</a:t>
            </a:r>
            <a:r>
              <a:rPr lang="pt-BR" sz="6000" dirty="0" smtClean="0"/>
              <a:t> in non </a:t>
            </a:r>
            <a:r>
              <a:rPr lang="pt-BR" sz="6000" dirty="0" err="1" smtClean="0"/>
              <a:t>breast</a:t>
            </a:r>
            <a:r>
              <a:rPr lang="pt-BR" sz="6000" dirty="0" smtClean="0"/>
              <a:t> </a:t>
            </a:r>
            <a:r>
              <a:rPr lang="pt-BR" sz="6000" dirty="0" err="1" smtClean="0"/>
              <a:t>and</a:t>
            </a:r>
            <a:r>
              <a:rPr lang="pt-BR" sz="6000" dirty="0" smtClean="0"/>
              <a:t> </a:t>
            </a:r>
            <a:r>
              <a:rPr lang="pt-BR" sz="6000" dirty="0" err="1" smtClean="0"/>
              <a:t>gastric</a:t>
            </a:r>
            <a:r>
              <a:rPr lang="pt-BR" sz="6000" dirty="0" smtClean="0"/>
              <a:t> Carcinomas</a:t>
            </a:r>
            <a:endParaRPr lang="pt-BR" sz="6000" dirty="0"/>
          </a:p>
        </p:txBody>
      </p:sp>
      <p:sp>
        <p:nvSpPr>
          <p:cNvPr id="3" name="Espaço Reservado para Texto 2"/>
          <p:cNvSpPr>
            <a:spLocks noGrp="1"/>
          </p:cNvSpPr>
          <p:nvPr>
            <p:ph type="body" sz="quarter" idx="10"/>
          </p:nvPr>
        </p:nvSpPr>
        <p:spPr/>
        <p:txBody>
          <a:bodyPr/>
          <a:lstStyle/>
          <a:p>
            <a:r>
              <a:rPr lang="pt-BR" dirty="0" smtClean="0"/>
              <a:t>Cristovam Scapulatempo Neto</a:t>
            </a:r>
            <a:endParaRPr lang="pt-BR" dirty="0"/>
          </a:p>
        </p:txBody>
      </p:sp>
      <p:sp>
        <p:nvSpPr>
          <p:cNvPr id="4" name="Espaço Reservado para Texto 3"/>
          <p:cNvSpPr>
            <a:spLocks noGrp="1"/>
          </p:cNvSpPr>
          <p:nvPr>
            <p:ph type="body" sz="quarter" idx="11"/>
          </p:nvPr>
        </p:nvSpPr>
        <p:spPr/>
        <p:txBody>
          <a:bodyPr/>
          <a:lstStyle/>
          <a:p>
            <a:r>
              <a:rPr lang="pt-BR" dirty="0" smtClean="0"/>
              <a:t>Diretor médico de patologia e genômica DASA</a:t>
            </a:r>
            <a:endParaRPr lang="pt-BR" dirty="0"/>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44363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8271164" y="9917668"/>
            <a:ext cx="9337964" cy="369332"/>
          </a:xfrm>
          <a:prstGeom prst="rect">
            <a:avLst/>
          </a:prstGeom>
        </p:spPr>
        <p:txBody>
          <a:bodyPr wrap="square">
            <a:spAutoFit/>
          </a:bodyPr>
          <a:lstStyle/>
          <a:p>
            <a:r>
              <a:rPr lang="da-DK" b="1" dirty="0" smtClean="0">
                <a:solidFill>
                  <a:schemeClr val="bg1"/>
                </a:solidFill>
              </a:rPr>
              <a:t> </a:t>
            </a:r>
            <a:r>
              <a:rPr lang="da-DK" b="1" dirty="0">
                <a:solidFill>
                  <a:schemeClr val="bg1"/>
                </a:solidFill>
              </a:rPr>
              <a:t>Mod Pathol. 2013 Dec;26(12):</a:t>
            </a:r>
            <a:r>
              <a:rPr lang="da-DK" b="1" dirty="0" smtClean="0">
                <a:solidFill>
                  <a:schemeClr val="bg1"/>
                </a:solidFill>
              </a:rPr>
              <a:t>1605-12</a:t>
            </a:r>
            <a:r>
              <a:rPr lang="en-US" b="1" dirty="0" smtClean="0">
                <a:solidFill>
                  <a:schemeClr val="bg1"/>
                </a:solidFill>
              </a:rPr>
              <a:t>, </a:t>
            </a:r>
            <a:r>
              <a:rPr lang="pt-BR" b="1" dirty="0" smtClean="0">
                <a:solidFill>
                  <a:schemeClr val="bg1"/>
                </a:solidFill>
              </a:rPr>
              <a:t> </a:t>
            </a:r>
            <a:r>
              <a:rPr lang="pt-BR" b="1" dirty="0" err="1">
                <a:solidFill>
                  <a:schemeClr val="bg1"/>
                </a:solidFill>
              </a:rPr>
              <a:t>Int</a:t>
            </a:r>
            <a:r>
              <a:rPr lang="pt-BR" b="1" dirty="0">
                <a:solidFill>
                  <a:schemeClr val="bg1"/>
                </a:solidFill>
              </a:rPr>
              <a:t> J </a:t>
            </a:r>
            <a:r>
              <a:rPr lang="pt-BR" b="1" dirty="0" err="1">
                <a:solidFill>
                  <a:schemeClr val="bg1"/>
                </a:solidFill>
              </a:rPr>
              <a:t>Gynecol</a:t>
            </a:r>
            <a:r>
              <a:rPr lang="pt-BR" b="1" dirty="0">
                <a:solidFill>
                  <a:schemeClr val="bg1"/>
                </a:solidFill>
              </a:rPr>
              <a:t> </a:t>
            </a:r>
            <a:r>
              <a:rPr lang="pt-BR" b="1" dirty="0" err="1">
                <a:solidFill>
                  <a:schemeClr val="bg1"/>
                </a:solidFill>
              </a:rPr>
              <a:t>Pathol</a:t>
            </a:r>
            <a:r>
              <a:rPr lang="pt-BR" b="1" dirty="0">
                <a:solidFill>
                  <a:schemeClr val="bg1"/>
                </a:solidFill>
              </a:rPr>
              <a:t>. 2024 Jan 1;43(1):4-14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pic>
        <p:nvPicPr>
          <p:cNvPr id="3" name="Imagem 2"/>
          <p:cNvPicPr>
            <a:picLocks noChangeAspect="1"/>
          </p:cNvPicPr>
          <p:nvPr/>
        </p:nvPicPr>
        <p:blipFill>
          <a:blip r:embed="rId5"/>
          <a:stretch>
            <a:fillRect/>
          </a:stretch>
        </p:blipFill>
        <p:spPr>
          <a:xfrm>
            <a:off x="4351626" y="747022"/>
            <a:ext cx="7839075" cy="2266950"/>
          </a:xfrm>
          <a:prstGeom prst="rect">
            <a:avLst/>
          </a:prstGeom>
        </p:spPr>
      </p:pic>
      <p:sp>
        <p:nvSpPr>
          <p:cNvPr id="7" name="Retângulo 6"/>
          <p:cNvSpPr/>
          <p:nvPr/>
        </p:nvSpPr>
        <p:spPr>
          <a:xfrm>
            <a:off x="263234" y="3842266"/>
            <a:ext cx="17844655" cy="5262979"/>
          </a:xfrm>
          <a:prstGeom prst="rect">
            <a:avLst/>
          </a:prstGeom>
        </p:spPr>
        <p:txBody>
          <a:bodyPr wrap="square">
            <a:spAutoFit/>
          </a:bodyPr>
          <a:lstStyle/>
          <a:p>
            <a:r>
              <a:rPr lang="en-US" sz="2800" b="1" dirty="0">
                <a:solidFill>
                  <a:srgbClr val="002060"/>
                </a:solidFill>
              </a:rPr>
              <a:t>• Overall Biopsy/Hysterectomy Concordance Rate for HER2 status: </a:t>
            </a:r>
            <a:r>
              <a:rPr lang="en-US" sz="2800" b="1" dirty="0">
                <a:solidFill>
                  <a:srgbClr val="FF6600"/>
                </a:solidFill>
              </a:rPr>
              <a:t>84% </a:t>
            </a:r>
            <a:r>
              <a:rPr lang="en-US" sz="2800" b="1" dirty="0">
                <a:solidFill>
                  <a:srgbClr val="002060"/>
                </a:solidFill>
              </a:rPr>
              <a:t>of cases (31/37</a:t>
            </a:r>
            <a:r>
              <a:rPr lang="en-US" sz="2800" b="1" dirty="0" smtClean="0">
                <a:solidFill>
                  <a:srgbClr val="002060"/>
                </a:solidFill>
              </a:rPr>
              <a:t>). </a:t>
            </a:r>
          </a:p>
          <a:p>
            <a:endParaRPr lang="en-US" sz="2800" b="1" dirty="0" smtClean="0">
              <a:solidFill>
                <a:srgbClr val="002060"/>
              </a:solidFill>
            </a:endParaRPr>
          </a:p>
          <a:p>
            <a:r>
              <a:rPr lang="en-US" sz="2800" b="1" dirty="0" smtClean="0">
                <a:solidFill>
                  <a:srgbClr val="002060"/>
                </a:solidFill>
              </a:rPr>
              <a:t>• </a:t>
            </a:r>
            <a:r>
              <a:rPr lang="en-US" sz="2800" b="1" dirty="0">
                <a:solidFill>
                  <a:srgbClr val="002060"/>
                </a:solidFill>
              </a:rPr>
              <a:t>Identical HER2 </a:t>
            </a:r>
            <a:r>
              <a:rPr lang="en-US" sz="2800" b="1" dirty="0" err="1">
                <a:solidFill>
                  <a:srgbClr val="002060"/>
                </a:solidFill>
              </a:rPr>
              <a:t>immunohistochemical</a:t>
            </a:r>
            <a:r>
              <a:rPr lang="en-US" sz="2800" b="1" dirty="0">
                <a:solidFill>
                  <a:srgbClr val="002060"/>
                </a:solidFill>
              </a:rPr>
              <a:t> scores in 65% of tumors. </a:t>
            </a:r>
            <a:endParaRPr lang="en-US" sz="2800" b="1" dirty="0" smtClean="0">
              <a:solidFill>
                <a:srgbClr val="002060"/>
              </a:solidFill>
            </a:endParaRPr>
          </a:p>
          <a:p>
            <a:endParaRPr lang="en-US" sz="2800" b="1" dirty="0" smtClean="0">
              <a:solidFill>
                <a:srgbClr val="002060"/>
              </a:solidFill>
            </a:endParaRPr>
          </a:p>
          <a:p>
            <a:r>
              <a:rPr lang="en-US" sz="2800" b="1" dirty="0" smtClean="0">
                <a:solidFill>
                  <a:srgbClr val="002060"/>
                </a:solidFill>
              </a:rPr>
              <a:t>• </a:t>
            </a:r>
            <a:r>
              <a:rPr lang="en-US" sz="2800" b="1" dirty="0">
                <a:solidFill>
                  <a:srgbClr val="002060"/>
                </a:solidFill>
              </a:rPr>
              <a:t>Among the 6 tumors with a discordant HER2 status, 2 were HER2 negative in the biopsy and positive in the hysterectomy, and 4 were HER2-positive in the biopsy and negative in the hysterectomy. </a:t>
            </a:r>
            <a:endParaRPr lang="en-US" sz="2800" b="1" dirty="0" smtClean="0">
              <a:solidFill>
                <a:srgbClr val="002060"/>
              </a:solidFill>
            </a:endParaRPr>
          </a:p>
          <a:p>
            <a:endParaRPr lang="en-US" sz="2800" b="1" dirty="0" smtClean="0">
              <a:solidFill>
                <a:srgbClr val="002060"/>
              </a:solidFill>
            </a:endParaRPr>
          </a:p>
          <a:p>
            <a:r>
              <a:rPr lang="en-US" sz="2800" b="1" dirty="0" smtClean="0">
                <a:solidFill>
                  <a:srgbClr val="002060"/>
                </a:solidFill>
              </a:rPr>
              <a:t>• </a:t>
            </a:r>
            <a:r>
              <a:rPr lang="en-US" sz="2800" b="1" dirty="0">
                <a:solidFill>
                  <a:srgbClr val="002060"/>
                </a:solidFill>
              </a:rPr>
              <a:t>The false-negative rate would be </a:t>
            </a:r>
            <a:r>
              <a:rPr lang="en-US" sz="2800" b="1" dirty="0">
                <a:solidFill>
                  <a:srgbClr val="FF6600"/>
                </a:solidFill>
              </a:rPr>
              <a:t>15.4% </a:t>
            </a:r>
            <a:r>
              <a:rPr lang="en-US" sz="2800" b="1" dirty="0">
                <a:solidFill>
                  <a:srgbClr val="002060"/>
                </a:solidFill>
              </a:rPr>
              <a:t>if only biopsy </a:t>
            </a:r>
            <a:r>
              <a:rPr lang="en-US" sz="2800" b="1" dirty="0" smtClean="0">
                <a:solidFill>
                  <a:srgbClr val="002060"/>
                </a:solidFill>
              </a:rPr>
              <a:t>tested.</a:t>
            </a:r>
          </a:p>
          <a:p>
            <a:r>
              <a:rPr lang="en-US" sz="2800" b="1" dirty="0" smtClean="0">
                <a:solidFill>
                  <a:srgbClr val="002060"/>
                </a:solidFill>
              </a:rPr>
              <a:t> </a:t>
            </a:r>
          </a:p>
          <a:p>
            <a:r>
              <a:rPr lang="en-US" sz="2800" b="1" dirty="0" smtClean="0">
                <a:solidFill>
                  <a:srgbClr val="002060"/>
                </a:solidFill>
              </a:rPr>
              <a:t>• </a:t>
            </a:r>
            <a:r>
              <a:rPr lang="en-US" sz="2800" b="1" dirty="0">
                <a:solidFill>
                  <a:srgbClr val="002060"/>
                </a:solidFill>
              </a:rPr>
              <a:t>The false negative rate would be </a:t>
            </a:r>
            <a:r>
              <a:rPr lang="en-US" sz="2800" b="1" dirty="0">
                <a:solidFill>
                  <a:srgbClr val="FF6600"/>
                </a:solidFill>
              </a:rPr>
              <a:t>26.7%</a:t>
            </a:r>
            <a:r>
              <a:rPr lang="en-US" sz="2800" b="1" dirty="0">
                <a:solidFill>
                  <a:srgbClr val="002060"/>
                </a:solidFill>
              </a:rPr>
              <a:t> if only the hysterectomy were tested. </a:t>
            </a:r>
            <a:endParaRPr lang="en-US" sz="2800" b="1" dirty="0" smtClean="0">
              <a:solidFill>
                <a:srgbClr val="002060"/>
              </a:solidFill>
            </a:endParaRPr>
          </a:p>
          <a:p>
            <a:endParaRPr lang="en-US" sz="2800" b="1" dirty="0" smtClean="0">
              <a:solidFill>
                <a:srgbClr val="002060"/>
              </a:solidFill>
            </a:endParaRPr>
          </a:p>
          <a:p>
            <a:r>
              <a:rPr lang="en-US" sz="2800" b="1" dirty="0" smtClean="0">
                <a:solidFill>
                  <a:srgbClr val="002060"/>
                </a:solidFill>
              </a:rPr>
              <a:t>• </a:t>
            </a:r>
            <a:r>
              <a:rPr lang="en-US" sz="2800" b="1" dirty="0">
                <a:solidFill>
                  <a:srgbClr val="002060"/>
                </a:solidFill>
              </a:rPr>
              <a:t>All cases with discordant results also showed </a:t>
            </a:r>
            <a:r>
              <a:rPr lang="en-US" sz="2800" b="1" dirty="0" err="1">
                <a:solidFill>
                  <a:srgbClr val="002060"/>
                </a:solidFill>
              </a:rPr>
              <a:t>intratumoral</a:t>
            </a:r>
            <a:r>
              <a:rPr lang="en-US" sz="2800" b="1" dirty="0">
                <a:solidFill>
                  <a:srgbClr val="002060"/>
                </a:solidFill>
              </a:rPr>
              <a:t> heterogeneity</a:t>
            </a:r>
            <a:endParaRPr lang="pt-BR" sz="2800" b="1" dirty="0">
              <a:solidFill>
                <a:srgbClr val="002060"/>
              </a:solidFill>
            </a:endParaRPr>
          </a:p>
        </p:txBody>
      </p:sp>
    </p:spTree>
    <p:extLst>
      <p:ext uri="{BB962C8B-B14F-4D97-AF65-F5344CB8AC3E}">
        <p14:creationId xmlns:p14="http://schemas.microsoft.com/office/powerpoint/2010/main" val="1569179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8271164" y="9917668"/>
            <a:ext cx="9337964" cy="369332"/>
          </a:xfrm>
          <a:prstGeom prst="rect">
            <a:avLst/>
          </a:prstGeom>
        </p:spPr>
        <p:txBody>
          <a:bodyPr wrap="square">
            <a:spAutoFit/>
          </a:bodyPr>
          <a:lstStyle/>
          <a:p>
            <a:r>
              <a:rPr lang="da-DK" b="1" dirty="0" smtClean="0">
                <a:solidFill>
                  <a:schemeClr val="bg1"/>
                </a:solidFill>
              </a:rPr>
              <a:t> </a:t>
            </a:r>
            <a:r>
              <a:rPr lang="da-DK" b="1" dirty="0">
                <a:solidFill>
                  <a:schemeClr val="bg1"/>
                </a:solidFill>
              </a:rPr>
              <a:t>Mod Pathol. 2013 Dec;26(12):</a:t>
            </a:r>
            <a:r>
              <a:rPr lang="da-DK" b="1" dirty="0" smtClean="0">
                <a:solidFill>
                  <a:schemeClr val="bg1"/>
                </a:solidFill>
              </a:rPr>
              <a:t>1605-12</a:t>
            </a:r>
            <a:r>
              <a:rPr lang="en-US" b="1" dirty="0" smtClean="0">
                <a:solidFill>
                  <a:schemeClr val="bg1"/>
                </a:solidFill>
              </a:rPr>
              <a:t>, </a:t>
            </a:r>
            <a:r>
              <a:rPr lang="pt-BR" b="1" dirty="0" smtClean="0">
                <a:solidFill>
                  <a:schemeClr val="bg1"/>
                </a:solidFill>
              </a:rPr>
              <a:t> </a:t>
            </a:r>
            <a:r>
              <a:rPr lang="pt-BR" b="1" dirty="0" err="1">
                <a:solidFill>
                  <a:schemeClr val="bg1"/>
                </a:solidFill>
              </a:rPr>
              <a:t>Int</a:t>
            </a:r>
            <a:r>
              <a:rPr lang="pt-BR" b="1" dirty="0">
                <a:solidFill>
                  <a:schemeClr val="bg1"/>
                </a:solidFill>
              </a:rPr>
              <a:t> J </a:t>
            </a:r>
            <a:r>
              <a:rPr lang="pt-BR" b="1" dirty="0" err="1">
                <a:solidFill>
                  <a:schemeClr val="bg1"/>
                </a:solidFill>
              </a:rPr>
              <a:t>Gynecol</a:t>
            </a:r>
            <a:r>
              <a:rPr lang="pt-BR" b="1" dirty="0">
                <a:solidFill>
                  <a:schemeClr val="bg1"/>
                </a:solidFill>
              </a:rPr>
              <a:t> </a:t>
            </a:r>
            <a:r>
              <a:rPr lang="pt-BR" b="1" dirty="0" err="1">
                <a:solidFill>
                  <a:schemeClr val="bg1"/>
                </a:solidFill>
              </a:rPr>
              <a:t>Pathol</a:t>
            </a:r>
            <a:r>
              <a:rPr lang="pt-BR" b="1" dirty="0">
                <a:solidFill>
                  <a:schemeClr val="bg1"/>
                </a:solidFill>
              </a:rPr>
              <a:t>. 2024 Jan 1;43(1):4-14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7" name="Retângulo 6"/>
          <p:cNvSpPr/>
          <p:nvPr/>
        </p:nvSpPr>
        <p:spPr>
          <a:xfrm>
            <a:off x="249379" y="4189885"/>
            <a:ext cx="17844655" cy="4401205"/>
          </a:xfrm>
          <a:prstGeom prst="rect">
            <a:avLst/>
          </a:prstGeom>
        </p:spPr>
        <p:txBody>
          <a:bodyPr wrap="square">
            <a:spAutoFit/>
          </a:bodyPr>
          <a:lstStyle/>
          <a:p>
            <a:r>
              <a:rPr lang="en-US" sz="2800" b="1" dirty="0">
                <a:solidFill>
                  <a:srgbClr val="002060"/>
                </a:solidFill>
              </a:rPr>
              <a:t>• 14 paired samples, pre and post treatment with anti-HER2 therapy. </a:t>
            </a:r>
            <a:endParaRPr lang="en-US" sz="2800" b="1" dirty="0" smtClean="0">
              <a:solidFill>
                <a:srgbClr val="002060"/>
              </a:solidFill>
            </a:endParaRPr>
          </a:p>
          <a:p>
            <a:endParaRPr lang="en-US" sz="2800" b="1" dirty="0">
              <a:solidFill>
                <a:srgbClr val="002060"/>
              </a:solidFill>
            </a:endParaRPr>
          </a:p>
          <a:p>
            <a:r>
              <a:rPr lang="en-US" sz="2800" b="1" dirty="0" smtClean="0">
                <a:solidFill>
                  <a:srgbClr val="002060"/>
                </a:solidFill>
              </a:rPr>
              <a:t>• Decreased </a:t>
            </a:r>
            <a:r>
              <a:rPr lang="en-US" sz="2800" b="1" dirty="0">
                <a:solidFill>
                  <a:srgbClr val="002060"/>
                </a:solidFill>
              </a:rPr>
              <a:t>HER2 protein expression (i.e. decreased IHC score) in post-treatment relative to pre-treatment ECs from </a:t>
            </a:r>
            <a:r>
              <a:rPr lang="en-US" sz="2800" b="1" dirty="0">
                <a:solidFill>
                  <a:srgbClr val="FF6600"/>
                </a:solidFill>
              </a:rPr>
              <a:t>7/14 (50%) </a:t>
            </a:r>
            <a:r>
              <a:rPr lang="en-US" sz="2800" b="1" dirty="0">
                <a:solidFill>
                  <a:srgbClr val="002060"/>
                </a:solidFill>
              </a:rPr>
              <a:t>patients </a:t>
            </a:r>
            <a:endParaRPr lang="en-US" sz="2800" b="1" dirty="0" smtClean="0">
              <a:solidFill>
                <a:srgbClr val="002060"/>
              </a:solidFill>
            </a:endParaRPr>
          </a:p>
          <a:p>
            <a:endParaRPr lang="en-US" sz="2800" b="1" dirty="0">
              <a:solidFill>
                <a:srgbClr val="002060"/>
              </a:solidFill>
            </a:endParaRPr>
          </a:p>
          <a:p>
            <a:r>
              <a:rPr lang="en-US" sz="2800" b="1" dirty="0" smtClean="0">
                <a:solidFill>
                  <a:srgbClr val="002060"/>
                </a:solidFill>
              </a:rPr>
              <a:t>• </a:t>
            </a:r>
            <a:r>
              <a:rPr lang="en-US" sz="2800" b="1" dirty="0">
                <a:solidFill>
                  <a:srgbClr val="002060"/>
                </a:solidFill>
              </a:rPr>
              <a:t>4 cases: Pre-treatment IHC3+ to Post-treatment IHC0/1+, despite post treatment HER2 amplification or HER2 neutral status </a:t>
            </a:r>
            <a:endParaRPr lang="en-US" sz="2800" b="1" dirty="0" smtClean="0">
              <a:solidFill>
                <a:srgbClr val="002060"/>
              </a:solidFill>
            </a:endParaRPr>
          </a:p>
          <a:p>
            <a:endParaRPr lang="en-US" sz="2800" b="1" dirty="0">
              <a:solidFill>
                <a:srgbClr val="002060"/>
              </a:solidFill>
            </a:endParaRPr>
          </a:p>
          <a:p>
            <a:r>
              <a:rPr lang="en-US" sz="2800" b="1" dirty="0" smtClean="0">
                <a:solidFill>
                  <a:srgbClr val="002060"/>
                </a:solidFill>
              </a:rPr>
              <a:t>• </a:t>
            </a:r>
            <a:r>
              <a:rPr lang="en-US" sz="2800" b="1" dirty="0">
                <a:solidFill>
                  <a:srgbClr val="002060"/>
                </a:solidFill>
              </a:rPr>
              <a:t>3 cases: Pre-treatment IHC3+ to Post-treatment IHC2+ Thought to occur through transcript downregulation or selection of HER2-non-amplified tumor cells</a:t>
            </a:r>
            <a:endParaRPr lang="pt-BR" sz="2800" b="1" dirty="0">
              <a:solidFill>
                <a:srgbClr val="002060"/>
              </a:solidFill>
            </a:endParaRPr>
          </a:p>
        </p:txBody>
      </p:sp>
      <p:pic>
        <p:nvPicPr>
          <p:cNvPr id="5" name="Imagem 4"/>
          <p:cNvPicPr>
            <a:picLocks noChangeAspect="1"/>
          </p:cNvPicPr>
          <p:nvPr/>
        </p:nvPicPr>
        <p:blipFill>
          <a:blip r:embed="rId5"/>
          <a:stretch>
            <a:fillRect/>
          </a:stretch>
        </p:blipFill>
        <p:spPr>
          <a:xfrm>
            <a:off x="3491717" y="844808"/>
            <a:ext cx="9077325" cy="2905125"/>
          </a:xfrm>
          <a:prstGeom prst="rect">
            <a:avLst/>
          </a:prstGeom>
        </p:spPr>
      </p:pic>
    </p:spTree>
    <p:extLst>
      <p:ext uri="{BB962C8B-B14F-4D97-AF65-F5344CB8AC3E}">
        <p14:creationId xmlns:p14="http://schemas.microsoft.com/office/powerpoint/2010/main" val="400287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0432473" y="9917668"/>
            <a:ext cx="9337964" cy="369332"/>
          </a:xfrm>
          <a:prstGeom prst="rect">
            <a:avLst/>
          </a:prstGeom>
        </p:spPr>
        <p:txBody>
          <a:bodyPr wrap="square">
            <a:spAutoFit/>
          </a:bodyPr>
          <a:lstStyle/>
          <a:p>
            <a:r>
              <a:rPr lang="da-DK" b="1" dirty="0" smtClean="0">
                <a:solidFill>
                  <a:schemeClr val="bg1"/>
                </a:solidFill>
              </a:rPr>
              <a:t> </a:t>
            </a:r>
            <a:r>
              <a:rPr lang="nl-NL" b="1" dirty="0">
                <a:solidFill>
                  <a:schemeClr val="bg1"/>
                </a:solidFill>
              </a:rPr>
              <a:t>Meric-Bernstam F, et al. J Clin Oncol. 2024 Jan 1;42(1):47-58</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pic>
        <p:nvPicPr>
          <p:cNvPr id="3" name="Imagem 2"/>
          <p:cNvPicPr>
            <a:picLocks noChangeAspect="1"/>
          </p:cNvPicPr>
          <p:nvPr/>
        </p:nvPicPr>
        <p:blipFill>
          <a:blip r:embed="rId5"/>
          <a:stretch>
            <a:fillRect/>
          </a:stretch>
        </p:blipFill>
        <p:spPr>
          <a:xfrm>
            <a:off x="2956646" y="1128889"/>
            <a:ext cx="9686925" cy="2124075"/>
          </a:xfrm>
          <a:prstGeom prst="rect">
            <a:avLst/>
          </a:prstGeom>
        </p:spPr>
      </p:pic>
      <p:pic>
        <p:nvPicPr>
          <p:cNvPr id="8" name="Imagem 7"/>
          <p:cNvPicPr>
            <a:picLocks noChangeAspect="1"/>
          </p:cNvPicPr>
          <p:nvPr/>
        </p:nvPicPr>
        <p:blipFill>
          <a:blip r:embed="rId6"/>
          <a:stretch>
            <a:fillRect/>
          </a:stretch>
        </p:blipFill>
        <p:spPr>
          <a:xfrm>
            <a:off x="701385" y="3492445"/>
            <a:ext cx="2665270" cy="4700328"/>
          </a:xfrm>
          <a:prstGeom prst="rect">
            <a:avLst/>
          </a:prstGeom>
        </p:spPr>
      </p:pic>
      <p:pic>
        <p:nvPicPr>
          <p:cNvPr id="9" name="Imagem 8"/>
          <p:cNvPicPr>
            <a:picLocks noChangeAspect="1"/>
          </p:cNvPicPr>
          <p:nvPr/>
        </p:nvPicPr>
        <p:blipFill>
          <a:blip r:embed="rId7"/>
          <a:stretch>
            <a:fillRect/>
          </a:stretch>
        </p:blipFill>
        <p:spPr>
          <a:xfrm>
            <a:off x="4399466" y="3680998"/>
            <a:ext cx="6801283" cy="4183021"/>
          </a:xfrm>
          <a:prstGeom prst="rect">
            <a:avLst/>
          </a:prstGeom>
        </p:spPr>
      </p:pic>
      <p:pic>
        <p:nvPicPr>
          <p:cNvPr id="10" name="Imagem 9"/>
          <p:cNvPicPr>
            <a:picLocks noChangeAspect="1"/>
          </p:cNvPicPr>
          <p:nvPr/>
        </p:nvPicPr>
        <p:blipFill>
          <a:blip r:embed="rId8"/>
          <a:stretch>
            <a:fillRect/>
          </a:stretch>
        </p:blipFill>
        <p:spPr>
          <a:xfrm>
            <a:off x="11633600" y="3657600"/>
            <a:ext cx="6298402" cy="4203957"/>
          </a:xfrm>
          <a:prstGeom prst="rect">
            <a:avLst/>
          </a:prstGeom>
        </p:spPr>
      </p:pic>
      <p:sp>
        <p:nvSpPr>
          <p:cNvPr id="12" name="CaixaDeTexto 11"/>
          <p:cNvSpPr txBox="1"/>
          <p:nvPr/>
        </p:nvSpPr>
        <p:spPr>
          <a:xfrm>
            <a:off x="4399466" y="8030262"/>
            <a:ext cx="2888025" cy="923330"/>
          </a:xfrm>
          <a:prstGeom prst="rect">
            <a:avLst/>
          </a:prstGeom>
          <a:noFill/>
        </p:spPr>
        <p:txBody>
          <a:bodyPr wrap="square" rtlCol="0">
            <a:spAutoFit/>
          </a:bodyPr>
          <a:lstStyle/>
          <a:p>
            <a:r>
              <a:rPr lang="en-US" b="1" dirty="0" smtClean="0">
                <a:solidFill>
                  <a:srgbClr val="002060"/>
                </a:solidFill>
              </a:rPr>
              <a:t>Median PFS: 11 months</a:t>
            </a:r>
          </a:p>
          <a:p>
            <a:r>
              <a:rPr lang="en-US" b="1" dirty="0" smtClean="0">
                <a:solidFill>
                  <a:srgbClr val="002060"/>
                </a:solidFill>
              </a:rPr>
              <a:t>PFS 6m:  74 %</a:t>
            </a:r>
          </a:p>
          <a:p>
            <a:r>
              <a:rPr lang="en-US" b="1" dirty="0">
                <a:solidFill>
                  <a:srgbClr val="002060"/>
                </a:solidFill>
              </a:rPr>
              <a:t>PFS 12 m:  49,2 </a:t>
            </a:r>
            <a:r>
              <a:rPr lang="en-US" b="1" dirty="0" smtClean="0">
                <a:solidFill>
                  <a:srgbClr val="002060"/>
                </a:solidFill>
              </a:rPr>
              <a:t>%</a:t>
            </a:r>
            <a:endParaRPr lang="pt-BR" dirty="0"/>
          </a:p>
        </p:txBody>
      </p:sp>
      <p:sp>
        <p:nvSpPr>
          <p:cNvPr id="14" name="CaixaDeTexto 13"/>
          <p:cNvSpPr txBox="1"/>
          <p:nvPr/>
        </p:nvSpPr>
        <p:spPr>
          <a:xfrm>
            <a:off x="12643571" y="8089950"/>
            <a:ext cx="2888025" cy="923330"/>
          </a:xfrm>
          <a:prstGeom prst="rect">
            <a:avLst/>
          </a:prstGeom>
          <a:noFill/>
        </p:spPr>
        <p:txBody>
          <a:bodyPr wrap="square" rtlCol="0">
            <a:spAutoFit/>
          </a:bodyPr>
          <a:lstStyle/>
          <a:p>
            <a:r>
              <a:rPr lang="en-US" b="1" dirty="0" smtClean="0">
                <a:solidFill>
                  <a:srgbClr val="002060"/>
                </a:solidFill>
              </a:rPr>
              <a:t>Median OS: 26 months</a:t>
            </a:r>
          </a:p>
          <a:p>
            <a:r>
              <a:rPr lang="en-US" b="1" dirty="0" smtClean="0">
                <a:solidFill>
                  <a:srgbClr val="002060"/>
                </a:solidFill>
              </a:rPr>
              <a:t>PFS 6m:  84,7 %</a:t>
            </a:r>
          </a:p>
          <a:p>
            <a:r>
              <a:rPr lang="en-US" b="1" dirty="0">
                <a:solidFill>
                  <a:srgbClr val="002060"/>
                </a:solidFill>
              </a:rPr>
              <a:t>PFS 12 m:  </a:t>
            </a:r>
            <a:r>
              <a:rPr lang="en-US" b="1" dirty="0" smtClean="0">
                <a:solidFill>
                  <a:srgbClr val="002060"/>
                </a:solidFill>
              </a:rPr>
              <a:t>69,3 %</a:t>
            </a:r>
            <a:endParaRPr lang="pt-BR" dirty="0"/>
          </a:p>
        </p:txBody>
      </p:sp>
    </p:spTree>
    <p:extLst>
      <p:ext uri="{BB962C8B-B14F-4D97-AF65-F5344CB8AC3E}">
        <p14:creationId xmlns:p14="http://schemas.microsoft.com/office/powerpoint/2010/main" val="2036614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0432473" y="9917668"/>
            <a:ext cx="9337964" cy="369332"/>
          </a:xfrm>
          <a:prstGeom prst="rect">
            <a:avLst/>
          </a:prstGeom>
        </p:spPr>
        <p:txBody>
          <a:bodyPr wrap="square">
            <a:spAutoFit/>
          </a:bodyPr>
          <a:lstStyle/>
          <a:p>
            <a:r>
              <a:rPr lang="da-DK" b="1" dirty="0" smtClean="0">
                <a:solidFill>
                  <a:schemeClr val="bg1"/>
                </a:solidFill>
              </a:rPr>
              <a:t> </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5" name="Retângulo 4"/>
          <p:cNvSpPr/>
          <p:nvPr/>
        </p:nvSpPr>
        <p:spPr>
          <a:xfrm>
            <a:off x="263237" y="2089551"/>
            <a:ext cx="16625454" cy="7478970"/>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002060"/>
                </a:solidFill>
              </a:rPr>
              <a:t>HER2 </a:t>
            </a:r>
            <a:r>
              <a:rPr lang="en-US" sz="2400" b="1" dirty="0">
                <a:solidFill>
                  <a:srgbClr val="002060"/>
                </a:solidFill>
              </a:rPr>
              <a:t>status has prognostic and predictive value.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HER2 </a:t>
            </a:r>
            <a:r>
              <a:rPr lang="en-US" sz="2400" b="1" dirty="0">
                <a:solidFill>
                  <a:srgbClr val="002060"/>
                </a:solidFill>
              </a:rPr>
              <a:t>amplification/overexpression is not specific to any one </a:t>
            </a:r>
            <a:r>
              <a:rPr lang="en-US" sz="2400" b="1" dirty="0" err="1">
                <a:solidFill>
                  <a:srgbClr val="002060"/>
                </a:solidFill>
              </a:rPr>
              <a:t>histotype</a:t>
            </a:r>
            <a:r>
              <a:rPr lang="en-US" sz="2400" b="1" dirty="0">
                <a:solidFill>
                  <a:srgbClr val="002060"/>
                </a:solidFill>
              </a:rPr>
              <a:t>, and is mostly seen in the p53 </a:t>
            </a:r>
            <a:r>
              <a:rPr lang="en-US" sz="2400" b="1" dirty="0" err="1">
                <a:solidFill>
                  <a:srgbClr val="002060"/>
                </a:solidFill>
              </a:rPr>
              <a:t>abn</a:t>
            </a:r>
            <a:r>
              <a:rPr lang="en-US" sz="2400" b="1" dirty="0">
                <a:solidFill>
                  <a:srgbClr val="002060"/>
                </a:solidFill>
              </a:rPr>
              <a:t> molecular subgroup.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HER2 </a:t>
            </a:r>
            <a:r>
              <a:rPr lang="en-US" sz="2400" b="1" dirty="0">
                <a:solidFill>
                  <a:srgbClr val="002060"/>
                </a:solidFill>
              </a:rPr>
              <a:t>status may be tested by IHC, ISH, NGS or IHC/ISH combinations.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There </a:t>
            </a:r>
            <a:r>
              <a:rPr lang="en-US" sz="2400" b="1" dirty="0">
                <a:solidFill>
                  <a:srgbClr val="002060"/>
                </a:solidFill>
              </a:rPr>
              <a:t>are HER2 IHC and FISH criteria that are endorsed by CAP.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Slightly </a:t>
            </a:r>
            <a:r>
              <a:rPr lang="en-US" sz="2400" b="1" dirty="0">
                <a:solidFill>
                  <a:srgbClr val="002060"/>
                </a:solidFill>
              </a:rPr>
              <a:t>over half -50-60%- of cancers are IHC score 2+ by “endometrial cancer” criteria; these have a 26-67% FISH positive rate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Approx</a:t>
            </a:r>
            <a:r>
              <a:rPr lang="en-US" sz="2400" b="1" dirty="0">
                <a:solidFill>
                  <a:srgbClr val="002060"/>
                </a:solidFill>
              </a:rPr>
              <a:t>. one-third of serous carcinomas or </a:t>
            </a:r>
            <a:r>
              <a:rPr lang="en-US" sz="2400" b="1" dirty="0" err="1">
                <a:solidFill>
                  <a:srgbClr val="002060"/>
                </a:solidFill>
              </a:rPr>
              <a:t>carcinosarcomas</a:t>
            </a:r>
            <a:r>
              <a:rPr lang="en-US" sz="2400" b="1" dirty="0">
                <a:solidFill>
                  <a:srgbClr val="002060"/>
                </a:solidFill>
              </a:rPr>
              <a:t> show </a:t>
            </a:r>
            <a:r>
              <a:rPr lang="en-US" sz="2400" b="1" dirty="0" err="1">
                <a:solidFill>
                  <a:srgbClr val="002060"/>
                </a:solidFill>
              </a:rPr>
              <a:t>intratumoral</a:t>
            </a:r>
            <a:r>
              <a:rPr lang="en-US" sz="2400" b="1" dirty="0">
                <a:solidFill>
                  <a:srgbClr val="002060"/>
                </a:solidFill>
              </a:rPr>
              <a:t> staining and/or genetic </a:t>
            </a:r>
            <a:r>
              <a:rPr lang="en-US" sz="2400" b="1" dirty="0" smtClean="0">
                <a:solidFill>
                  <a:srgbClr val="002060"/>
                </a:solidFill>
              </a:rPr>
              <a:t>heterogeneity.</a:t>
            </a:r>
          </a:p>
          <a:p>
            <a:r>
              <a:rPr lang="en-US" sz="2400" b="1" dirty="0" smtClean="0">
                <a:solidFill>
                  <a:srgbClr val="002060"/>
                </a:solidFill>
              </a:rPr>
              <a:t> </a:t>
            </a:r>
          </a:p>
          <a:p>
            <a:pPr marL="342900" indent="-342900">
              <a:buFont typeface="Arial" panose="020B0604020202020204" pitchFamily="34" charset="0"/>
              <a:buChar char="•"/>
            </a:pPr>
            <a:r>
              <a:rPr lang="en-US" sz="2400" b="1" dirty="0" smtClean="0">
                <a:solidFill>
                  <a:srgbClr val="002060"/>
                </a:solidFill>
              </a:rPr>
              <a:t>Consider </a:t>
            </a:r>
            <a:r>
              <a:rPr lang="en-US" sz="2400" b="1" dirty="0">
                <a:solidFill>
                  <a:srgbClr val="002060"/>
                </a:solidFill>
              </a:rPr>
              <a:t>HER2 testing in biopsies of selected cancers depending on local concerns (p53 </a:t>
            </a:r>
            <a:r>
              <a:rPr lang="en-US" sz="2400" b="1" dirty="0" err="1">
                <a:solidFill>
                  <a:srgbClr val="002060"/>
                </a:solidFill>
              </a:rPr>
              <a:t>abn</a:t>
            </a:r>
            <a:r>
              <a:rPr lang="en-US" sz="2400" b="1" dirty="0">
                <a:solidFill>
                  <a:srgbClr val="002060"/>
                </a:solidFill>
              </a:rPr>
              <a:t> molecular subclass [ideal], or if molecular testing is unavailable, p53-aberrant cancers, </a:t>
            </a:r>
            <a:r>
              <a:rPr lang="en-US" sz="2400" b="1" dirty="0" err="1">
                <a:solidFill>
                  <a:srgbClr val="002060"/>
                </a:solidFill>
              </a:rPr>
              <a:t>histotype</a:t>
            </a:r>
            <a:r>
              <a:rPr lang="en-US" sz="2400" b="1" dirty="0">
                <a:solidFill>
                  <a:srgbClr val="002060"/>
                </a:solidFill>
              </a:rPr>
              <a:t> directed </a:t>
            </a:r>
            <a:r>
              <a:rPr lang="en-US" sz="2400" b="1" dirty="0" err="1">
                <a:solidFill>
                  <a:srgbClr val="002060"/>
                </a:solidFill>
              </a:rPr>
              <a:t>etc</a:t>
            </a:r>
            <a:r>
              <a:rPr lang="en-US" sz="2400" b="1" dirty="0">
                <a:solidFill>
                  <a:srgbClr val="002060"/>
                </a:solidFill>
              </a:rPr>
              <a:t>); if HER2-negative in biopsy, repeat the test in the resection if advanced stage. </a:t>
            </a:r>
            <a:endParaRPr lang="en-US" sz="2400" b="1" dirty="0" smtClean="0">
              <a:solidFill>
                <a:srgbClr val="002060"/>
              </a:solidFill>
            </a:endParaRP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Consider </a:t>
            </a:r>
            <a:r>
              <a:rPr lang="en-US" sz="2400" b="1" dirty="0">
                <a:solidFill>
                  <a:srgbClr val="002060"/>
                </a:solidFill>
              </a:rPr>
              <a:t>performing both HER2 IHC and ISH on all post-anti-HER2 chemotherapy </a:t>
            </a:r>
            <a:r>
              <a:rPr lang="en-US" sz="2400" b="1" dirty="0" smtClean="0">
                <a:solidFill>
                  <a:srgbClr val="002060"/>
                </a:solidFill>
              </a:rPr>
              <a:t>recurrences.</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Endometrial </a:t>
            </a:r>
            <a:r>
              <a:rPr lang="en-US" sz="2400" b="1" dirty="0">
                <a:solidFill>
                  <a:srgbClr val="002060"/>
                </a:solidFill>
              </a:rPr>
              <a:t>carcinomas with Her-2 </a:t>
            </a:r>
            <a:r>
              <a:rPr lang="en-US" sz="2400" b="1" dirty="0" smtClean="0">
                <a:solidFill>
                  <a:srgbClr val="002060"/>
                </a:solidFill>
              </a:rPr>
              <a:t> </a:t>
            </a:r>
            <a:r>
              <a:rPr lang="en-US" sz="2400" b="1" dirty="0">
                <a:solidFill>
                  <a:srgbClr val="002060"/>
                </a:solidFill>
              </a:rPr>
              <a:t>3+ expression </a:t>
            </a:r>
            <a:r>
              <a:rPr lang="en-US" sz="2400" b="1" dirty="0" smtClean="0">
                <a:solidFill>
                  <a:srgbClr val="002060"/>
                </a:solidFill>
              </a:rPr>
              <a:t>have the best </a:t>
            </a:r>
            <a:r>
              <a:rPr lang="en-US" sz="2400" b="1" dirty="0">
                <a:solidFill>
                  <a:srgbClr val="002060"/>
                </a:solidFill>
              </a:rPr>
              <a:t>clinical benefits with anti Her-2 therapy (T-</a:t>
            </a:r>
            <a:r>
              <a:rPr lang="en-US" sz="2400" b="1" dirty="0" err="1">
                <a:solidFill>
                  <a:srgbClr val="002060"/>
                </a:solidFill>
              </a:rPr>
              <a:t>Dx</a:t>
            </a:r>
            <a:r>
              <a:rPr lang="en-US" sz="2400" b="1" dirty="0">
                <a:solidFill>
                  <a:srgbClr val="002060"/>
                </a:solidFill>
              </a:rPr>
              <a:t>) </a:t>
            </a:r>
            <a:endParaRPr lang="pt-BR" sz="2400" b="1" dirty="0">
              <a:solidFill>
                <a:schemeClr val="accent6">
                  <a:lumMod val="50000"/>
                </a:schemeClr>
              </a:solidFill>
            </a:endParaRPr>
          </a:p>
          <a:p>
            <a:endParaRPr lang="pt-BR" sz="2400" b="1" dirty="0">
              <a:solidFill>
                <a:srgbClr val="002060"/>
              </a:solidFill>
            </a:endParaRPr>
          </a:p>
        </p:txBody>
      </p:sp>
      <p:sp>
        <p:nvSpPr>
          <p:cNvPr id="13" name="Retângulo 12"/>
          <p:cNvSpPr/>
          <p:nvPr/>
        </p:nvSpPr>
        <p:spPr>
          <a:xfrm>
            <a:off x="263237" y="1294044"/>
            <a:ext cx="2284023" cy="646331"/>
          </a:xfrm>
          <a:prstGeom prst="rect">
            <a:avLst/>
          </a:prstGeom>
        </p:spPr>
        <p:txBody>
          <a:bodyPr wrap="none">
            <a:spAutoFit/>
          </a:bodyPr>
          <a:lstStyle/>
          <a:p>
            <a:r>
              <a:rPr lang="pt-BR" sz="3600" b="1" dirty="0" smtClean="0">
                <a:solidFill>
                  <a:srgbClr val="FF6600"/>
                </a:solidFill>
              </a:rPr>
              <a:t>SUMMARY</a:t>
            </a:r>
            <a:endParaRPr lang="pt-BR" dirty="0">
              <a:solidFill>
                <a:srgbClr val="FF6600"/>
              </a:solidFill>
            </a:endParaRPr>
          </a:p>
        </p:txBody>
      </p:sp>
    </p:spTree>
    <p:extLst>
      <p:ext uri="{BB962C8B-B14F-4D97-AF65-F5344CB8AC3E}">
        <p14:creationId xmlns:p14="http://schemas.microsoft.com/office/powerpoint/2010/main" val="2717940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22764" y="4592467"/>
            <a:ext cx="13303045" cy="1216131"/>
          </a:xfrm>
        </p:spPr>
        <p:txBody>
          <a:bodyPr/>
          <a:lstStyle/>
          <a:p>
            <a:r>
              <a:rPr lang="pt-BR" sz="6600" dirty="0">
                <a:solidFill>
                  <a:schemeClr val="accent6">
                    <a:lumMod val="50000"/>
                  </a:schemeClr>
                </a:solidFill>
              </a:rPr>
              <a:t>HER-2 IN </a:t>
            </a:r>
            <a:r>
              <a:rPr lang="pt-BR" sz="6600" dirty="0" smtClean="0">
                <a:solidFill>
                  <a:schemeClr val="accent6">
                    <a:lumMod val="50000"/>
                  </a:schemeClr>
                </a:solidFill>
              </a:rPr>
              <a:t>COLORECTAL CARCINOMAS</a:t>
            </a:r>
            <a:endParaRPr lang="pt-BR" sz="66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2801601" y="9925498"/>
            <a:ext cx="3629890" cy="369332"/>
          </a:xfrm>
          <a:prstGeom prst="rect">
            <a:avLst/>
          </a:prstGeom>
        </p:spPr>
        <p:txBody>
          <a:bodyPr wrap="square">
            <a:spAutoFit/>
          </a:bodyPr>
          <a:lstStyle/>
          <a:p>
            <a:r>
              <a:rPr lang="fr-FR" b="1" dirty="0">
                <a:solidFill>
                  <a:schemeClr val="bg1"/>
                </a:solidFill>
              </a:rPr>
              <a:t> </a:t>
            </a:r>
            <a:r>
              <a:rPr lang="da-DK" b="1" i="1" dirty="0">
                <a:solidFill>
                  <a:schemeClr val="bg1"/>
                </a:solidFill>
              </a:rPr>
              <a:t>Mod Pathol</a:t>
            </a:r>
            <a:r>
              <a:rPr lang="da-DK" b="1" dirty="0">
                <a:solidFill>
                  <a:schemeClr val="bg1"/>
                </a:solidFill>
              </a:rPr>
              <a:t> 28, 1481–1491 (2015).</a:t>
            </a:r>
            <a:endParaRPr lang="pt-BR" b="1" dirty="0">
              <a:solidFill>
                <a:schemeClr val="bg1"/>
              </a:solidFill>
            </a:endParaRPr>
          </a:p>
        </p:txBody>
      </p:sp>
      <p:sp>
        <p:nvSpPr>
          <p:cNvPr id="8" name="CaixaDeTexto 7"/>
          <p:cNvSpPr txBox="1"/>
          <p:nvPr/>
        </p:nvSpPr>
        <p:spPr>
          <a:xfrm>
            <a:off x="147483" y="3366655"/>
            <a:ext cx="4632335" cy="369332"/>
          </a:xfrm>
          <a:prstGeom prst="rect">
            <a:avLst/>
          </a:prstGeom>
          <a:noFill/>
        </p:spPr>
        <p:txBody>
          <a:bodyPr wrap="square" rtlCol="0">
            <a:spAutoFit/>
          </a:bodyPr>
          <a:lstStyle/>
          <a:p>
            <a:r>
              <a:rPr lang="pt-BR" b="1" dirty="0" smtClean="0">
                <a:solidFill>
                  <a:srgbClr val="002060"/>
                </a:solidFill>
              </a:rPr>
              <a:t>-</a:t>
            </a:r>
            <a:endParaRPr lang="pt-BR" b="1" dirty="0">
              <a:solidFill>
                <a:srgbClr val="002060"/>
              </a:solidFill>
            </a:endParaRPr>
          </a:p>
        </p:txBody>
      </p:sp>
    </p:spTree>
    <p:extLst>
      <p:ext uri="{BB962C8B-B14F-4D97-AF65-F5344CB8AC3E}">
        <p14:creationId xmlns:p14="http://schemas.microsoft.com/office/powerpoint/2010/main" val="1556879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COLORECTAL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2801601" y="9925498"/>
            <a:ext cx="3629890" cy="369332"/>
          </a:xfrm>
          <a:prstGeom prst="rect">
            <a:avLst/>
          </a:prstGeom>
        </p:spPr>
        <p:txBody>
          <a:bodyPr wrap="square">
            <a:spAutoFit/>
          </a:bodyPr>
          <a:lstStyle/>
          <a:p>
            <a:r>
              <a:rPr lang="fr-FR" b="1" dirty="0">
                <a:solidFill>
                  <a:schemeClr val="bg1"/>
                </a:solidFill>
              </a:rPr>
              <a:t> </a:t>
            </a:r>
            <a:r>
              <a:rPr lang="da-DK" b="1" i="1" dirty="0">
                <a:solidFill>
                  <a:schemeClr val="bg1"/>
                </a:solidFill>
              </a:rPr>
              <a:t>Mod Pathol</a:t>
            </a:r>
            <a:r>
              <a:rPr lang="da-DK" b="1" dirty="0">
                <a:solidFill>
                  <a:schemeClr val="bg1"/>
                </a:solidFill>
              </a:rPr>
              <a:t> 28, 1481–1491 (2015).</a:t>
            </a:r>
            <a:endParaRPr lang="pt-BR" b="1" dirty="0">
              <a:solidFill>
                <a:schemeClr val="bg1"/>
              </a:solidFill>
            </a:endParaRPr>
          </a:p>
        </p:txBody>
      </p:sp>
      <p:sp>
        <p:nvSpPr>
          <p:cNvPr id="8" name="CaixaDeTexto 7"/>
          <p:cNvSpPr txBox="1"/>
          <p:nvPr/>
        </p:nvSpPr>
        <p:spPr>
          <a:xfrm>
            <a:off x="147483" y="3366655"/>
            <a:ext cx="4632335" cy="369332"/>
          </a:xfrm>
          <a:prstGeom prst="rect">
            <a:avLst/>
          </a:prstGeom>
          <a:noFill/>
        </p:spPr>
        <p:txBody>
          <a:bodyPr wrap="square" rtlCol="0">
            <a:spAutoFit/>
          </a:bodyPr>
          <a:lstStyle/>
          <a:p>
            <a:r>
              <a:rPr lang="pt-BR" b="1" dirty="0" smtClean="0">
                <a:solidFill>
                  <a:srgbClr val="002060"/>
                </a:solidFill>
              </a:rPr>
              <a:t>-</a:t>
            </a:r>
            <a:endParaRPr lang="pt-BR" b="1" dirty="0">
              <a:solidFill>
                <a:srgbClr val="002060"/>
              </a:solidFill>
            </a:endParaRPr>
          </a:p>
        </p:txBody>
      </p:sp>
      <p:pic>
        <p:nvPicPr>
          <p:cNvPr id="3" name="Imagem 2"/>
          <p:cNvPicPr>
            <a:picLocks noChangeAspect="1"/>
          </p:cNvPicPr>
          <p:nvPr/>
        </p:nvPicPr>
        <p:blipFill>
          <a:blip r:embed="rId5"/>
          <a:stretch>
            <a:fillRect/>
          </a:stretch>
        </p:blipFill>
        <p:spPr>
          <a:xfrm>
            <a:off x="4154198" y="823614"/>
            <a:ext cx="7458075" cy="1266825"/>
          </a:xfrm>
          <a:prstGeom prst="rect">
            <a:avLst/>
          </a:prstGeom>
        </p:spPr>
      </p:pic>
      <p:pic>
        <p:nvPicPr>
          <p:cNvPr id="5" name="Imagem 4"/>
          <p:cNvPicPr>
            <a:picLocks noChangeAspect="1"/>
          </p:cNvPicPr>
          <p:nvPr/>
        </p:nvPicPr>
        <p:blipFill>
          <a:blip r:embed="rId6"/>
          <a:stretch>
            <a:fillRect/>
          </a:stretch>
        </p:blipFill>
        <p:spPr>
          <a:xfrm>
            <a:off x="147483" y="2231214"/>
            <a:ext cx="8303566" cy="4962959"/>
          </a:xfrm>
          <a:prstGeom prst="rect">
            <a:avLst/>
          </a:prstGeom>
        </p:spPr>
      </p:pic>
      <p:pic>
        <p:nvPicPr>
          <p:cNvPr id="6" name="Imagem 5"/>
          <p:cNvPicPr>
            <a:picLocks noChangeAspect="1"/>
          </p:cNvPicPr>
          <p:nvPr/>
        </p:nvPicPr>
        <p:blipFill>
          <a:blip r:embed="rId7"/>
          <a:stretch>
            <a:fillRect/>
          </a:stretch>
        </p:blipFill>
        <p:spPr>
          <a:xfrm>
            <a:off x="810491" y="7194173"/>
            <a:ext cx="4897582" cy="2965758"/>
          </a:xfrm>
          <a:prstGeom prst="rect">
            <a:avLst/>
          </a:prstGeom>
        </p:spPr>
      </p:pic>
      <p:pic>
        <p:nvPicPr>
          <p:cNvPr id="9" name="Imagem 8"/>
          <p:cNvPicPr>
            <a:picLocks noChangeAspect="1"/>
          </p:cNvPicPr>
          <p:nvPr/>
        </p:nvPicPr>
        <p:blipFill>
          <a:blip r:embed="rId8"/>
          <a:stretch>
            <a:fillRect/>
          </a:stretch>
        </p:blipFill>
        <p:spPr>
          <a:xfrm>
            <a:off x="8688531" y="3027608"/>
            <a:ext cx="9322377" cy="4092541"/>
          </a:xfrm>
          <a:prstGeom prst="rect">
            <a:avLst/>
          </a:prstGeom>
        </p:spPr>
      </p:pic>
      <p:sp>
        <p:nvSpPr>
          <p:cNvPr id="10" name="Retângulo 9"/>
          <p:cNvSpPr/>
          <p:nvPr/>
        </p:nvSpPr>
        <p:spPr>
          <a:xfrm>
            <a:off x="10183091" y="2330424"/>
            <a:ext cx="404552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t>ARCHIVAL COHORT</a:t>
            </a:r>
            <a:endParaRPr lang="pt-BR" b="1" dirty="0"/>
          </a:p>
        </p:txBody>
      </p:sp>
      <p:sp>
        <p:nvSpPr>
          <p:cNvPr id="11" name="CaixaDeTexto 10"/>
          <p:cNvSpPr txBox="1"/>
          <p:nvPr/>
        </p:nvSpPr>
        <p:spPr>
          <a:xfrm>
            <a:off x="9282546" y="7360133"/>
            <a:ext cx="7758545" cy="1846659"/>
          </a:xfrm>
          <a:prstGeom prst="rect">
            <a:avLst/>
          </a:prstGeom>
          <a:noFill/>
          <a:ln w="57150">
            <a:solidFill>
              <a:srgbClr val="FF6600"/>
            </a:solidFill>
          </a:ln>
        </p:spPr>
        <p:txBody>
          <a:bodyPr wrap="square" rtlCol="0">
            <a:spAutoFit/>
          </a:bodyPr>
          <a:lstStyle/>
          <a:p>
            <a:pPr marL="285750" indent="-285750">
              <a:buFontTx/>
              <a:buChar char="-"/>
            </a:pPr>
            <a:r>
              <a:rPr lang="pt-BR" sz="2400" dirty="0" err="1" smtClean="0"/>
              <a:t>None</a:t>
            </a:r>
            <a:r>
              <a:rPr lang="pt-BR" sz="2400" dirty="0" smtClean="0"/>
              <a:t> KRAS exon2 </a:t>
            </a:r>
            <a:r>
              <a:rPr lang="pt-BR" sz="2400" dirty="0" err="1" smtClean="0"/>
              <a:t>mutated</a:t>
            </a:r>
            <a:r>
              <a:rPr lang="pt-BR" sz="2400" dirty="0" smtClean="0"/>
              <a:t> tumor </a:t>
            </a:r>
            <a:r>
              <a:rPr lang="pt-BR" sz="2400" dirty="0" err="1" smtClean="0"/>
              <a:t>were</a:t>
            </a:r>
            <a:r>
              <a:rPr lang="pt-BR" sz="2400" dirty="0" smtClean="0"/>
              <a:t> Her-2 </a:t>
            </a:r>
            <a:r>
              <a:rPr lang="pt-BR" sz="2400" dirty="0" err="1" smtClean="0"/>
              <a:t>amplified</a:t>
            </a:r>
            <a:endParaRPr lang="pt-BR" sz="2400" dirty="0" smtClean="0"/>
          </a:p>
          <a:p>
            <a:pPr marL="285750" indent="-285750">
              <a:buFontTx/>
              <a:buChar char="-"/>
            </a:pPr>
            <a:r>
              <a:rPr lang="pt-BR" sz="2400" dirty="0" smtClean="0"/>
              <a:t>Her-2 </a:t>
            </a:r>
            <a:r>
              <a:rPr lang="pt-BR" sz="2400" dirty="0" err="1" smtClean="0"/>
              <a:t>amplification</a:t>
            </a:r>
            <a:r>
              <a:rPr lang="pt-BR" sz="2400" dirty="0" smtClean="0"/>
              <a:t>: </a:t>
            </a:r>
          </a:p>
          <a:p>
            <a:r>
              <a:rPr lang="pt-BR" sz="2400" dirty="0"/>
              <a:t> </a:t>
            </a:r>
            <a:r>
              <a:rPr lang="pt-BR" sz="2400" dirty="0" smtClean="0"/>
              <a:t>        </a:t>
            </a:r>
            <a:r>
              <a:rPr lang="pt-BR" sz="2400" b="1" dirty="0" smtClean="0">
                <a:solidFill>
                  <a:srgbClr val="7030A0"/>
                </a:solidFill>
              </a:rPr>
              <a:t>.  </a:t>
            </a:r>
            <a:r>
              <a:rPr lang="pt-BR" sz="2400" b="1" dirty="0" err="1" smtClean="0">
                <a:solidFill>
                  <a:srgbClr val="7030A0"/>
                </a:solidFill>
              </a:rPr>
              <a:t>Herceptest</a:t>
            </a:r>
            <a:r>
              <a:rPr lang="pt-BR" sz="2400" b="1" dirty="0" smtClean="0">
                <a:solidFill>
                  <a:srgbClr val="7030A0"/>
                </a:solidFill>
              </a:rPr>
              <a:t>:  </a:t>
            </a:r>
            <a:r>
              <a:rPr lang="pt-BR" sz="2400" b="1" dirty="0" smtClean="0">
                <a:solidFill>
                  <a:srgbClr val="002060"/>
                </a:solidFill>
              </a:rPr>
              <a:t>3+: </a:t>
            </a:r>
            <a:r>
              <a:rPr lang="pt-BR" sz="2400" dirty="0" smtClean="0"/>
              <a:t>82,4%      </a:t>
            </a:r>
            <a:r>
              <a:rPr lang="pt-BR" sz="2400" b="1" dirty="0" smtClean="0">
                <a:solidFill>
                  <a:srgbClr val="002060"/>
                </a:solidFill>
              </a:rPr>
              <a:t>2+: </a:t>
            </a:r>
            <a:r>
              <a:rPr lang="pt-BR" sz="2400" dirty="0" smtClean="0"/>
              <a:t>11,8%    </a:t>
            </a:r>
            <a:r>
              <a:rPr lang="pt-BR" sz="2400" b="1" dirty="0" smtClean="0">
                <a:solidFill>
                  <a:srgbClr val="002060"/>
                </a:solidFill>
              </a:rPr>
              <a:t>0+:</a:t>
            </a:r>
            <a:r>
              <a:rPr lang="pt-BR" sz="2400" dirty="0" smtClean="0"/>
              <a:t>5,9%</a:t>
            </a:r>
          </a:p>
          <a:p>
            <a:r>
              <a:rPr lang="pt-BR" sz="2400" dirty="0"/>
              <a:t> </a:t>
            </a:r>
            <a:r>
              <a:rPr lang="pt-BR" sz="2400" dirty="0" smtClean="0"/>
              <a:t>        </a:t>
            </a:r>
            <a:r>
              <a:rPr lang="pt-BR" sz="2400" b="1" dirty="0" smtClean="0">
                <a:solidFill>
                  <a:srgbClr val="7030A0"/>
                </a:solidFill>
              </a:rPr>
              <a:t>.  4B5</a:t>
            </a:r>
            <a:r>
              <a:rPr lang="pt-BR" sz="2400" dirty="0" smtClean="0"/>
              <a:t>:               </a:t>
            </a:r>
            <a:r>
              <a:rPr lang="pt-BR" sz="2400" b="1" dirty="0" smtClean="0">
                <a:solidFill>
                  <a:srgbClr val="002060"/>
                </a:solidFill>
              </a:rPr>
              <a:t>3+: </a:t>
            </a:r>
            <a:r>
              <a:rPr lang="pt-BR" sz="2400" dirty="0" smtClean="0"/>
              <a:t>94,1%     </a:t>
            </a:r>
            <a:r>
              <a:rPr lang="pt-BR" sz="2400" b="1" dirty="0">
                <a:solidFill>
                  <a:srgbClr val="002060"/>
                </a:solidFill>
              </a:rPr>
              <a:t>2+: </a:t>
            </a:r>
            <a:r>
              <a:rPr lang="pt-BR" sz="2400" dirty="0" smtClean="0"/>
              <a:t>5,9%       </a:t>
            </a:r>
            <a:r>
              <a:rPr lang="pt-BR" sz="2400" b="1" dirty="0">
                <a:solidFill>
                  <a:srgbClr val="002060"/>
                </a:solidFill>
              </a:rPr>
              <a:t>0</a:t>
            </a:r>
            <a:r>
              <a:rPr lang="pt-BR" sz="2400" b="1" dirty="0" smtClean="0">
                <a:solidFill>
                  <a:srgbClr val="002060"/>
                </a:solidFill>
              </a:rPr>
              <a:t>+ : </a:t>
            </a:r>
            <a:r>
              <a:rPr lang="pt-BR" sz="2400" dirty="0" smtClean="0"/>
              <a:t>0%</a:t>
            </a:r>
            <a:endParaRPr lang="pt-BR" sz="2400" dirty="0"/>
          </a:p>
          <a:p>
            <a:endParaRPr lang="pt-BR" dirty="0"/>
          </a:p>
        </p:txBody>
      </p:sp>
      <p:sp>
        <p:nvSpPr>
          <p:cNvPr id="7" name="CaixaDeTexto 6"/>
          <p:cNvSpPr txBox="1"/>
          <p:nvPr/>
        </p:nvSpPr>
        <p:spPr>
          <a:xfrm>
            <a:off x="7876309" y="1677174"/>
            <a:ext cx="2812473" cy="369332"/>
          </a:xfrm>
          <a:prstGeom prst="rect">
            <a:avLst/>
          </a:prstGeom>
          <a:solidFill>
            <a:srgbClr val="002060"/>
          </a:solidFill>
        </p:spPr>
        <p:txBody>
          <a:bodyPr wrap="square" rtlCol="0">
            <a:spAutoFit/>
          </a:bodyPr>
          <a:lstStyle/>
          <a:p>
            <a:pPr algn="ctr"/>
            <a:r>
              <a:rPr lang="pt-BR" b="1" dirty="0" err="1" smtClean="0">
                <a:solidFill>
                  <a:srgbClr val="FF6600"/>
                </a:solidFill>
              </a:rPr>
              <a:t>Heracles</a:t>
            </a:r>
            <a:r>
              <a:rPr lang="pt-BR" b="1" dirty="0" smtClean="0">
                <a:solidFill>
                  <a:srgbClr val="FF6600"/>
                </a:solidFill>
              </a:rPr>
              <a:t> </a:t>
            </a:r>
            <a:r>
              <a:rPr lang="pt-BR" b="1" dirty="0" err="1" smtClean="0">
                <a:solidFill>
                  <a:srgbClr val="FF6600"/>
                </a:solidFill>
              </a:rPr>
              <a:t>trial</a:t>
            </a:r>
            <a:endParaRPr lang="pt-BR" b="1" dirty="0">
              <a:solidFill>
                <a:srgbClr val="FF6600"/>
              </a:solidFill>
            </a:endParaRPr>
          </a:p>
        </p:txBody>
      </p:sp>
      <p:sp>
        <p:nvSpPr>
          <p:cNvPr id="12" name="CaixaDeTexto 11"/>
          <p:cNvSpPr txBox="1"/>
          <p:nvPr/>
        </p:nvSpPr>
        <p:spPr>
          <a:xfrm>
            <a:off x="1244226" y="1240584"/>
            <a:ext cx="2438400" cy="369332"/>
          </a:xfrm>
          <a:prstGeom prst="rect">
            <a:avLst/>
          </a:prstGeom>
          <a:noFill/>
        </p:spPr>
        <p:txBody>
          <a:bodyPr wrap="square" rtlCol="0">
            <a:spAutoFit/>
          </a:bodyPr>
          <a:lstStyle/>
          <a:p>
            <a:r>
              <a:rPr lang="pt-BR" dirty="0" err="1" smtClean="0"/>
              <a:t>Traztuzumab+lapatinib</a:t>
            </a:r>
            <a:endParaRPr lang="pt-BR" dirty="0"/>
          </a:p>
        </p:txBody>
      </p:sp>
    </p:spTree>
    <p:extLst>
      <p:ext uri="{BB962C8B-B14F-4D97-AF65-F5344CB8AC3E}">
        <p14:creationId xmlns:p14="http://schemas.microsoft.com/office/powerpoint/2010/main" val="1510145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COLORECTAL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2801601" y="9925498"/>
            <a:ext cx="3629890" cy="369332"/>
          </a:xfrm>
          <a:prstGeom prst="rect">
            <a:avLst/>
          </a:prstGeom>
        </p:spPr>
        <p:txBody>
          <a:bodyPr wrap="square">
            <a:spAutoFit/>
          </a:bodyPr>
          <a:lstStyle/>
          <a:p>
            <a:r>
              <a:rPr lang="fr-FR" b="1" dirty="0">
                <a:solidFill>
                  <a:schemeClr val="bg1"/>
                </a:solidFill>
              </a:rPr>
              <a:t> </a:t>
            </a:r>
            <a:r>
              <a:rPr lang="da-DK" b="1" i="1" dirty="0">
                <a:solidFill>
                  <a:schemeClr val="bg1"/>
                </a:solidFill>
              </a:rPr>
              <a:t>Mod Pathol</a:t>
            </a:r>
            <a:r>
              <a:rPr lang="da-DK" b="1" dirty="0">
                <a:solidFill>
                  <a:schemeClr val="bg1"/>
                </a:solidFill>
              </a:rPr>
              <a:t> 28, 1481–1491 (2015).</a:t>
            </a:r>
            <a:endParaRPr lang="pt-BR" b="1" dirty="0">
              <a:solidFill>
                <a:schemeClr val="bg1"/>
              </a:solidFill>
            </a:endParaRPr>
          </a:p>
        </p:txBody>
      </p:sp>
      <p:sp>
        <p:nvSpPr>
          <p:cNvPr id="8" name="CaixaDeTexto 7"/>
          <p:cNvSpPr txBox="1"/>
          <p:nvPr/>
        </p:nvSpPr>
        <p:spPr>
          <a:xfrm>
            <a:off x="147483" y="3366655"/>
            <a:ext cx="4632335" cy="369332"/>
          </a:xfrm>
          <a:prstGeom prst="rect">
            <a:avLst/>
          </a:prstGeom>
          <a:noFill/>
        </p:spPr>
        <p:txBody>
          <a:bodyPr wrap="square" rtlCol="0">
            <a:spAutoFit/>
          </a:bodyPr>
          <a:lstStyle/>
          <a:p>
            <a:r>
              <a:rPr lang="pt-BR" b="1" dirty="0" smtClean="0">
                <a:solidFill>
                  <a:srgbClr val="002060"/>
                </a:solidFill>
              </a:rPr>
              <a:t>-</a:t>
            </a:r>
            <a:endParaRPr lang="pt-BR" b="1" dirty="0">
              <a:solidFill>
                <a:srgbClr val="002060"/>
              </a:solidFill>
            </a:endParaRPr>
          </a:p>
        </p:txBody>
      </p:sp>
      <p:pic>
        <p:nvPicPr>
          <p:cNvPr id="3" name="Imagem 2"/>
          <p:cNvPicPr>
            <a:picLocks noChangeAspect="1"/>
          </p:cNvPicPr>
          <p:nvPr/>
        </p:nvPicPr>
        <p:blipFill>
          <a:blip r:embed="rId5"/>
          <a:stretch>
            <a:fillRect/>
          </a:stretch>
        </p:blipFill>
        <p:spPr>
          <a:xfrm>
            <a:off x="4154198" y="823614"/>
            <a:ext cx="7458075" cy="1266825"/>
          </a:xfrm>
          <a:prstGeom prst="rect">
            <a:avLst/>
          </a:prstGeom>
        </p:spPr>
      </p:pic>
      <p:sp>
        <p:nvSpPr>
          <p:cNvPr id="10" name="Retângulo 9"/>
          <p:cNvSpPr/>
          <p:nvPr/>
        </p:nvSpPr>
        <p:spPr>
          <a:xfrm>
            <a:off x="6123709" y="2415937"/>
            <a:ext cx="404552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t>HERACLES DIAGNOSTIC CRITERIA</a:t>
            </a:r>
            <a:endParaRPr lang="pt-BR" b="1" dirty="0"/>
          </a:p>
        </p:txBody>
      </p:sp>
      <p:pic>
        <p:nvPicPr>
          <p:cNvPr id="13" name="Imagem 12"/>
          <p:cNvPicPr>
            <a:picLocks noChangeAspect="1"/>
          </p:cNvPicPr>
          <p:nvPr/>
        </p:nvPicPr>
        <p:blipFill>
          <a:blip r:embed="rId6"/>
          <a:stretch>
            <a:fillRect/>
          </a:stretch>
        </p:blipFill>
        <p:spPr>
          <a:xfrm>
            <a:off x="4413724" y="3198634"/>
            <a:ext cx="13874276" cy="5682129"/>
          </a:xfrm>
          <a:prstGeom prst="rect">
            <a:avLst/>
          </a:prstGeom>
        </p:spPr>
      </p:pic>
      <p:cxnSp>
        <p:nvCxnSpPr>
          <p:cNvPr id="15" name="Conector reto 14"/>
          <p:cNvCxnSpPr/>
          <p:nvPr/>
        </p:nvCxnSpPr>
        <p:spPr>
          <a:xfrm>
            <a:off x="4413724" y="5279555"/>
            <a:ext cx="13514593" cy="835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4413724" y="6622914"/>
            <a:ext cx="13514593" cy="272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flipV="1">
            <a:off x="4413724" y="7495309"/>
            <a:ext cx="13514593" cy="142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7"/>
          <a:stretch>
            <a:fillRect/>
          </a:stretch>
        </p:blipFill>
        <p:spPr>
          <a:xfrm>
            <a:off x="55420" y="2146830"/>
            <a:ext cx="4241325" cy="3655885"/>
          </a:xfrm>
          <a:prstGeom prst="rect">
            <a:avLst/>
          </a:prstGeom>
        </p:spPr>
      </p:pic>
      <p:pic>
        <p:nvPicPr>
          <p:cNvPr id="16" name="Imagem 15"/>
          <p:cNvPicPr>
            <a:picLocks noChangeAspect="1"/>
          </p:cNvPicPr>
          <p:nvPr/>
        </p:nvPicPr>
        <p:blipFill>
          <a:blip r:embed="rId8"/>
          <a:stretch>
            <a:fillRect/>
          </a:stretch>
        </p:blipFill>
        <p:spPr>
          <a:xfrm>
            <a:off x="25451" y="5859106"/>
            <a:ext cx="4271293" cy="3607427"/>
          </a:xfrm>
          <a:prstGeom prst="rect">
            <a:avLst/>
          </a:prstGeom>
        </p:spPr>
      </p:pic>
      <p:sp>
        <p:nvSpPr>
          <p:cNvPr id="20" name="Elipse 19"/>
          <p:cNvSpPr/>
          <p:nvPr/>
        </p:nvSpPr>
        <p:spPr>
          <a:xfrm>
            <a:off x="3241964" y="4516582"/>
            <a:ext cx="304800" cy="2355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3241964" y="8338497"/>
            <a:ext cx="304800" cy="2355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lipse 21"/>
          <p:cNvSpPr/>
          <p:nvPr/>
        </p:nvSpPr>
        <p:spPr>
          <a:xfrm>
            <a:off x="3200401" y="8630415"/>
            <a:ext cx="304800" cy="2355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lipse 22"/>
          <p:cNvSpPr/>
          <p:nvPr/>
        </p:nvSpPr>
        <p:spPr>
          <a:xfrm>
            <a:off x="2272142" y="8324641"/>
            <a:ext cx="304800" cy="2355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lipse 23"/>
          <p:cNvSpPr/>
          <p:nvPr/>
        </p:nvSpPr>
        <p:spPr>
          <a:xfrm>
            <a:off x="1343889" y="8643302"/>
            <a:ext cx="304800" cy="2355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452157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COLORECTAL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2801601" y="9925498"/>
            <a:ext cx="3629890" cy="369332"/>
          </a:xfrm>
          <a:prstGeom prst="rect">
            <a:avLst/>
          </a:prstGeom>
        </p:spPr>
        <p:txBody>
          <a:bodyPr wrap="square">
            <a:spAutoFit/>
          </a:bodyPr>
          <a:lstStyle/>
          <a:p>
            <a:r>
              <a:rPr lang="fr-FR" b="1" dirty="0">
                <a:solidFill>
                  <a:schemeClr val="bg1"/>
                </a:solidFill>
              </a:rPr>
              <a:t> </a:t>
            </a:r>
            <a:r>
              <a:rPr lang="da-DK" b="1" i="1" dirty="0">
                <a:solidFill>
                  <a:schemeClr val="bg1"/>
                </a:solidFill>
              </a:rPr>
              <a:t>Mod Pathol</a:t>
            </a:r>
            <a:r>
              <a:rPr lang="da-DK" b="1" dirty="0">
                <a:solidFill>
                  <a:schemeClr val="bg1"/>
                </a:solidFill>
              </a:rPr>
              <a:t> 28, 1481–1491 (2015).</a:t>
            </a:r>
            <a:endParaRPr lang="pt-BR" b="1" dirty="0">
              <a:solidFill>
                <a:schemeClr val="bg1"/>
              </a:solidFill>
            </a:endParaRPr>
          </a:p>
        </p:txBody>
      </p:sp>
      <p:sp>
        <p:nvSpPr>
          <p:cNvPr id="8" name="CaixaDeTexto 7"/>
          <p:cNvSpPr txBox="1"/>
          <p:nvPr/>
        </p:nvSpPr>
        <p:spPr>
          <a:xfrm>
            <a:off x="147483" y="3366655"/>
            <a:ext cx="4632335" cy="369332"/>
          </a:xfrm>
          <a:prstGeom prst="rect">
            <a:avLst/>
          </a:prstGeom>
          <a:noFill/>
        </p:spPr>
        <p:txBody>
          <a:bodyPr wrap="square" rtlCol="0">
            <a:spAutoFit/>
          </a:bodyPr>
          <a:lstStyle/>
          <a:p>
            <a:r>
              <a:rPr lang="pt-BR" b="1" dirty="0" smtClean="0">
                <a:solidFill>
                  <a:srgbClr val="002060"/>
                </a:solidFill>
              </a:rPr>
              <a:t>-</a:t>
            </a:r>
            <a:endParaRPr lang="pt-BR" b="1" dirty="0">
              <a:solidFill>
                <a:srgbClr val="002060"/>
              </a:solidFill>
            </a:endParaRPr>
          </a:p>
        </p:txBody>
      </p:sp>
      <p:pic>
        <p:nvPicPr>
          <p:cNvPr id="3" name="Imagem 2"/>
          <p:cNvPicPr>
            <a:picLocks noChangeAspect="1"/>
          </p:cNvPicPr>
          <p:nvPr/>
        </p:nvPicPr>
        <p:blipFill>
          <a:blip r:embed="rId5"/>
          <a:stretch>
            <a:fillRect/>
          </a:stretch>
        </p:blipFill>
        <p:spPr>
          <a:xfrm>
            <a:off x="4154198" y="823614"/>
            <a:ext cx="7458075" cy="1266825"/>
          </a:xfrm>
          <a:prstGeom prst="rect">
            <a:avLst/>
          </a:prstGeom>
        </p:spPr>
      </p:pic>
      <p:sp>
        <p:nvSpPr>
          <p:cNvPr id="10" name="Retângulo 9"/>
          <p:cNvSpPr/>
          <p:nvPr/>
        </p:nvSpPr>
        <p:spPr>
          <a:xfrm>
            <a:off x="6123709" y="2415937"/>
            <a:ext cx="404552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t>HERACLES DIAGNOSTIC CRITERIA</a:t>
            </a:r>
            <a:endParaRPr lang="pt-BR" b="1" dirty="0"/>
          </a:p>
        </p:txBody>
      </p:sp>
      <p:cxnSp>
        <p:nvCxnSpPr>
          <p:cNvPr id="15" name="Conector reto 14"/>
          <p:cNvCxnSpPr/>
          <p:nvPr/>
        </p:nvCxnSpPr>
        <p:spPr>
          <a:xfrm>
            <a:off x="1436109" y="5070764"/>
            <a:ext cx="12981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6"/>
          <a:stretch>
            <a:fillRect/>
          </a:stretch>
        </p:blipFill>
        <p:spPr>
          <a:xfrm>
            <a:off x="795337" y="2989133"/>
            <a:ext cx="16508990" cy="2993064"/>
          </a:xfrm>
          <a:prstGeom prst="rect">
            <a:avLst/>
          </a:prstGeom>
        </p:spPr>
      </p:pic>
      <p:sp>
        <p:nvSpPr>
          <p:cNvPr id="6" name="Retângulo 5"/>
          <p:cNvSpPr/>
          <p:nvPr/>
        </p:nvSpPr>
        <p:spPr>
          <a:xfrm>
            <a:off x="12150436" y="4973782"/>
            <a:ext cx="1039091" cy="277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9268691" y="4973777"/>
            <a:ext cx="1039091" cy="277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16265236" y="4973777"/>
            <a:ext cx="1039091" cy="2770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2757714" y="7077121"/>
            <a:ext cx="12926291" cy="1200329"/>
          </a:xfrm>
          <a:prstGeom prst="rect">
            <a:avLst/>
          </a:prstGeom>
        </p:spPr>
        <p:txBody>
          <a:bodyPr wrap="square">
            <a:spAutoFit/>
          </a:bodyPr>
          <a:lstStyle/>
          <a:p>
            <a:r>
              <a:rPr lang="en-US" sz="2400" b="1" dirty="0">
                <a:solidFill>
                  <a:srgbClr val="7030A0"/>
                </a:solidFill>
              </a:rPr>
              <a:t>In conclusion, in a series of 1086 colorectal cancers, we optimized a diagnostic decisional algorithm referred to as HERACLES Diagnostic Criteria for ERBB2 protein overexpression and documented that ERBB2 amplification occurs in 5% of the population.</a:t>
            </a:r>
            <a:endParaRPr lang="pt-BR" sz="2400" b="1" dirty="0">
              <a:solidFill>
                <a:srgbClr val="7030A0"/>
              </a:solidFill>
            </a:endParaRPr>
          </a:p>
        </p:txBody>
      </p:sp>
    </p:spTree>
    <p:extLst>
      <p:ext uri="{BB962C8B-B14F-4D97-AF65-F5344CB8AC3E}">
        <p14:creationId xmlns:p14="http://schemas.microsoft.com/office/powerpoint/2010/main" val="1315759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037127" y="9925498"/>
            <a:ext cx="3394363" cy="369332"/>
          </a:xfrm>
          <a:prstGeom prst="rect">
            <a:avLst/>
          </a:prstGeom>
        </p:spPr>
        <p:txBody>
          <a:bodyPr wrap="square">
            <a:spAutoFit/>
          </a:bodyPr>
          <a:lstStyle/>
          <a:p>
            <a:r>
              <a:rPr lang="fr-FR" b="1" dirty="0">
                <a:solidFill>
                  <a:schemeClr val="bg1"/>
                </a:solidFill>
              </a:rPr>
              <a:t> </a:t>
            </a:r>
            <a:r>
              <a:rPr lang="fr-FR" b="1" i="1" dirty="0">
                <a:solidFill>
                  <a:schemeClr val="bg1"/>
                </a:solidFill>
              </a:rPr>
              <a:t>Nat Commun</a:t>
            </a:r>
            <a:r>
              <a:rPr lang="fr-FR" b="1" dirty="0">
                <a:solidFill>
                  <a:schemeClr val="bg1"/>
                </a:solidFill>
              </a:rPr>
              <a:t> 14, 3332 (2023).</a:t>
            </a:r>
            <a:endParaRPr lang="pt-BR" b="1" dirty="0">
              <a:solidFill>
                <a:schemeClr val="bg1"/>
              </a:solidFill>
            </a:endParaRPr>
          </a:p>
        </p:txBody>
      </p:sp>
      <p:pic>
        <p:nvPicPr>
          <p:cNvPr id="5" name="Imagem 4"/>
          <p:cNvPicPr>
            <a:picLocks noChangeAspect="1"/>
          </p:cNvPicPr>
          <p:nvPr/>
        </p:nvPicPr>
        <p:blipFill>
          <a:blip r:embed="rId5"/>
          <a:stretch>
            <a:fillRect/>
          </a:stretch>
        </p:blipFill>
        <p:spPr>
          <a:xfrm>
            <a:off x="4035568" y="125183"/>
            <a:ext cx="8582025" cy="1790700"/>
          </a:xfrm>
          <a:prstGeom prst="rect">
            <a:avLst/>
          </a:prstGeom>
        </p:spPr>
      </p:pic>
      <p:sp>
        <p:nvSpPr>
          <p:cNvPr id="6" name="Retângulo 5"/>
          <p:cNvSpPr/>
          <p:nvPr/>
        </p:nvSpPr>
        <p:spPr>
          <a:xfrm>
            <a:off x="0" y="2492817"/>
            <a:ext cx="16431490" cy="1015663"/>
          </a:xfrm>
          <a:prstGeom prst="rect">
            <a:avLst/>
          </a:prstGeom>
        </p:spPr>
        <p:txBody>
          <a:bodyPr wrap="square">
            <a:spAutoFit/>
          </a:bodyPr>
          <a:lstStyle/>
          <a:p>
            <a:pPr marL="342900" indent="-342900">
              <a:buFontTx/>
              <a:buChar char="-"/>
            </a:pPr>
            <a:r>
              <a:rPr lang="en-US" sz="2000" b="1" dirty="0" smtClean="0">
                <a:solidFill>
                  <a:srgbClr val="002060"/>
                </a:solidFill>
              </a:rPr>
              <a:t>Phase </a:t>
            </a:r>
            <a:r>
              <a:rPr lang="en-US" sz="2000" b="1" dirty="0">
                <a:solidFill>
                  <a:srgbClr val="002060"/>
                </a:solidFill>
              </a:rPr>
              <a:t>2 trial assessing the efficacy and safety of </a:t>
            </a:r>
            <a:r>
              <a:rPr lang="en-US" sz="2000" b="1" dirty="0" err="1">
                <a:solidFill>
                  <a:srgbClr val="002060"/>
                </a:solidFill>
              </a:rPr>
              <a:t>trastuzumab</a:t>
            </a:r>
            <a:r>
              <a:rPr lang="en-US" sz="2000" b="1" dirty="0">
                <a:solidFill>
                  <a:srgbClr val="002060"/>
                </a:solidFill>
              </a:rPr>
              <a:t> </a:t>
            </a:r>
            <a:r>
              <a:rPr lang="en-US" sz="2000" b="1" dirty="0" err="1">
                <a:solidFill>
                  <a:srgbClr val="002060"/>
                </a:solidFill>
              </a:rPr>
              <a:t>deruxtecan</a:t>
            </a:r>
            <a:r>
              <a:rPr lang="en-US" sz="2000" b="1" dirty="0">
                <a:solidFill>
                  <a:srgbClr val="002060"/>
                </a:solidFill>
              </a:rPr>
              <a:t> (T-</a:t>
            </a:r>
            <a:r>
              <a:rPr lang="en-US" sz="2000" b="1" dirty="0" err="1">
                <a:solidFill>
                  <a:srgbClr val="002060"/>
                </a:solidFill>
              </a:rPr>
              <a:t>DXd</a:t>
            </a:r>
            <a:r>
              <a:rPr lang="en-US" sz="2000" b="1" dirty="0">
                <a:solidFill>
                  <a:srgbClr val="002060"/>
                </a:solidFill>
              </a:rPr>
              <a:t>) in patients with HER2-expressing metastatic colorectal cancer (</a:t>
            </a:r>
            <a:r>
              <a:rPr lang="en-US" sz="2000" b="1" dirty="0" err="1">
                <a:solidFill>
                  <a:srgbClr val="002060"/>
                </a:solidFill>
              </a:rPr>
              <a:t>mCRC</a:t>
            </a:r>
            <a:r>
              <a:rPr lang="en-US" sz="2000" b="1" dirty="0" smtClean="0">
                <a:solidFill>
                  <a:srgbClr val="002060"/>
                </a:solidFill>
              </a:rPr>
              <a:t>)</a:t>
            </a:r>
          </a:p>
          <a:p>
            <a:r>
              <a:rPr lang="en-US" sz="2000" b="1" dirty="0" smtClean="0">
                <a:solidFill>
                  <a:srgbClr val="002060"/>
                </a:solidFill>
              </a:rPr>
              <a:t> </a:t>
            </a:r>
            <a:r>
              <a:rPr lang="en-US" sz="2000" b="1" dirty="0">
                <a:solidFill>
                  <a:srgbClr val="002060"/>
                </a:solidFill>
              </a:rPr>
              <a:t>that progressed after ≥2 prior regimens</a:t>
            </a:r>
            <a:r>
              <a:rPr lang="en-US" sz="2000" dirty="0" smtClean="0"/>
              <a:t>;</a:t>
            </a:r>
          </a:p>
          <a:p>
            <a:endParaRPr lang="pt-BR" sz="2000" dirty="0"/>
          </a:p>
        </p:txBody>
      </p:sp>
      <p:pic>
        <p:nvPicPr>
          <p:cNvPr id="9" name="Imagem 8"/>
          <p:cNvPicPr>
            <a:picLocks noChangeAspect="1"/>
          </p:cNvPicPr>
          <p:nvPr/>
        </p:nvPicPr>
        <p:blipFill>
          <a:blip r:embed="rId6"/>
          <a:stretch>
            <a:fillRect/>
          </a:stretch>
        </p:blipFill>
        <p:spPr>
          <a:xfrm>
            <a:off x="6115240" y="3146142"/>
            <a:ext cx="9914468" cy="3041939"/>
          </a:xfrm>
          <a:prstGeom prst="rect">
            <a:avLst/>
          </a:prstGeom>
        </p:spPr>
      </p:pic>
      <p:pic>
        <p:nvPicPr>
          <p:cNvPr id="10" name="Imagem 9"/>
          <p:cNvPicPr>
            <a:picLocks noChangeAspect="1"/>
          </p:cNvPicPr>
          <p:nvPr/>
        </p:nvPicPr>
        <p:blipFill>
          <a:blip r:embed="rId7"/>
          <a:stretch>
            <a:fillRect/>
          </a:stretch>
        </p:blipFill>
        <p:spPr>
          <a:xfrm>
            <a:off x="185529" y="3304025"/>
            <a:ext cx="4247924" cy="6128007"/>
          </a:xfrm>
          <a:prstGeom prst="rect">
            <a:avLst/>
          </a:prstGeom>
        </p:spPr>
      </p:pic>
      <p:sp>
        <p:nvSpPr>
          <p:cNvPr id="14" name="Retângulo 13"/>
          <p:cNvSpPr/>
          <p:nvPr/>
        </p:nvSpPr>
        <p:spPr>
          <a:xfrm>
            <a:off x="199386" y="6332101"/>
            <a:ext cx="4247924" cy="241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199386" y="6934775"/>
            <a:ext cx="4247924" cy="241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185529" y="8407921"/>
            <a:ext cx="4247924" cy="2413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185529" y="7537449"/>
            <a:ext cx="4247924" cy="6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p:cNvPicPr>
            <a:picLocks noChangeAspect="1"/>
          </p:cNvPicPr>
          <p:nvPr/>
        </p:nvPicPr>
        <p:blipFill>
          <a:blip r:embed="rId8"/>
          <a:stretch>
            <a:fillRect/>
          </a:stretch>
        </p:blipFill>
        <p:spPr>
          <a:xfrm>
            <a:off x="7057591" y="6459146"/>
            <a:ext cx="7553325" cy="3457575"/>
          </a:xfrm>
          <a:prstGeom prst="rect">
            <a:avLst/>
          </a:prstGeom>
        </p:spPr>
      </p:pic>
      <p:sp>
        <p:nvSpPr>
          <p:cNvPr id="20" name="Elipse 19"/>
          <p:cNvSpPr/>
          <p:nvPr/>
        </p:nvSpPr>
        <p:spPr>
          <a:xfrm>
            <a:off x="8562109" y="3616036"/>
            <a:ext cx="1939636" cy="2493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lipse 20"/>
          <p:cNvSpPr/>
          <p:nvPr/>
        </p:nvSpPr>
        <p:spPr>
          <a:xfrm>
            <a:off x="8326580" y="4918363"/>
            <a:ext cx="1939636" cy="303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76963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COLORECTAL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752479" y="9925498"/>
            <a:ext cx="2679011" cy="369332"/>
          </a:xfrm>
          <a:prstGeom prst="rect">
            <a:avLst/>
          </a:prstGeom>
        </p:spPr>
        <p:txBody>
          <a:bodyPr wrap="square">
            <a:spAutoFit/>
          </a:bodyPr>
          <a:lstStyle/>
          <a:p>
            <a:r>
              <a:rPr lang="fr-FR" b="1" dirty="0">
                <a:solidFill>
                  <a:schemeClr val="bg1"/>
                </a:solidFill>
              </a:rPr>
              <a:t> </a:t>
            </a:r>
            <a:r>
              <a:rPr lang="pt-BR" b="1" i="1" dirty="0" err="1">
                <a:solidFill>
                  <a:schemeClr val="bg1"/>
                </a:solidFill>
              </a:rPr>
              <a:t>Cancers</a:t>
            </a:r>
            <a:r>
              <a:rPr lang="pt-BR" b="1" dirty="0">
                <a:solidFill>
                  <a:schemeClr val="bg1"/>
                </a:solidFill>
              </a:rPr>
              <a:t> 2021, </a:t>
            </a:r>
            <a:r>
              <a:rPr lang="pt-BR" b="1" i="1" dirty="0">
                <a:solidFill>
                  <a:schemeClr val="bg1"/>
                </a:solidFill>
              </a:rPr>
              <a:t>13</a:t>
            </a:r>
            <a:r>
              <a:rPr lang="pt-BR" b="1" dirty="0">
                <a:solidFill>
                  <a:schemeClr val="bg1"/>
                </a:solidFill>
              </a:rPr>
              <a:t>(1), 44</a:t>
            </a:r>
          </a:p>
        </p:txBody>
      </p:sp>
      <p:pic>
        <p:nvPicPr>
          <p:cNvPr id="7" name="Imagem 6"/>
          <p:cNvPicPr>
            <a:picLocks noChangeAspect="1"/>
          </p:cNvPicPr>
          <p:nvPr/>
        </p:nvPicPr>
        <p:blipFill>
          <a:blip r:embed="rId5"/>
          <a:stretch>
            <a:fillRect/>
          </a:stretch>
        </p:blipFill>
        <p:spPr>
          <a:xfrm>
            <a:off x="2485591" y="1020533"/>
            <a:ext cx="11820525" cy="1704975"/>
          </a:xfrm>
          <a:prstGeom prst="rect">
            <a:avLst/>
          </a:prstGeom>
        </p:spPr>
      </p:pic>
      <p:sp>
        <p:nvSpPr>
          <p:cNvPr id="8" name="CaixaDeTexto 7"/>
          <p:cNvSpPr txBox="1"/>
          <p:nvPr/>
        </p:nvSpPr>
        <p:spPr>
          <a:xfrm>
            <a:off x="0" y="3354165"/>
            <a:ext cx="16976735" cy="5139869"/>
          </a:xfrm>
          <a:prstGeom prst="rect">
            <a:avLst/>
          </a:prstGeom>
          <a:noFill/>
        </p:spPr>
        <p:txBody>
          <a:bodyPr wrap="square" rtlCol="0">
            <a:spAutoFit/>
          </a:bodyPr>
          <a:lstStyle/>
          <a:p>
            <a:pPr marL="285750" indent="-285750">
              <a:buFontTx/>
              <a:buChar char="-"/>
            </a:pPr>
            <a:r>
              <a:rPr lang="pt-BR" sz="2400" b="1" dirty="0" smtClean="0">
                <a:solidFill>
                  <a:srgbClr val="002060"/>
                </a:solidFill>
              </a:rPr>
              <a:t>HER-2 +: IHC 3+, IHC 2+ ISH+, NGS </a:t>
            </a:r>
            <a:r>
              <a:rPr lang="pt-BR" sz="2400" b="1" dirty="0" err="1" smtClean="0">
                <a:solidFill>
                  <a:srgbClr val="002060"/>
                </a:solidFill>
              </a:rPr>
              <a:t>amplified</a:t>
            </a:r>
            <a:endParaRPr lang="pt-BR" sz="2400" b="1" dirty="0" smtClean="0">
              <a:solidFill>
                <a:srgbClr val="002060"/>
              </a:solidFill>
            </a:endParaRPr>
          </a:p>
          <a:p>
            <a:pPr marL="285750" indent="-285750">
              <a:buFontTx/>
              <a:buChar char="-"/>
            </a:pPr>
            <a:endParaRPr lang="pt-BR" sz="2400" b="1" dirty="0" smtClean="0">
              <a:solidFill>
                <a:srgbClr val="002060"/>
              </a:solidFill>
            </a:endParaRPr>
          </a:p>
          <a:p>
            <a:endParaRPr lang="pt-BR" sz="2400" b="1" dirty="0">
              <a:solidFill>
                <a:srgbClr val="FF6600"/>
              </a:solidFill>
            </a:endParaRPr>
          </a:p>
          <a:p>
            <a:r>
              <a:rPr lang="en-US" sz="2400" b="1" u="sng" dirty="0">
                <a:solidFill>
                  <a:srgbClr val="FF6600"/>
                </a:solidFill>
              </a:rPr>
              <a:t>RAS wild-type and RAS mutant subpopulations</a:t>
            </a:r>
            <a:endParaRPr lang="pt-BR" sz="2400" b="1" u="sng" dirty="0" smtClean="0">
              <a:solidFill>
                <a:srgbClr val="FF6600"/>
              </a:solidFill>
            </a:endParaRPr>
          </a:p>
          <a:p>
            <a:pPr marL="285750" indent="-285750">
              <a:buFontTx/>
              <a:buChar char="-"/>
            </a:pPr>
            <a:r>
              <a:rPr lang="pt-BR" sz="2000" b="1" dirty="0" smtClean="0">
                <a:solidFill>
                  <a:srgbClr val="002060"/>
                </a:solidFill>
              </a:rPr>
              <a:t>HER2 + </a:t>
            </a:r>
            <a:r>
              <a:rPr lang="pt-BR" sz="2000" b="1" dirty="0" err="1" smtClean="0">
                <a:solidFill>
                  <a:srgbClr val="002060"/>
                </a:solidFill>
              </a:rPr>
              <a:t>is</a:t>
            </a:r>
            <a:r>
              <a:rPr lang="pt-BR" sz="2000" b="1" dirty="0" smtClean="0">
                <a:solidFill>
                  <a:srgbClr val="002060"/>
                </a:solidFill>
              </a:rPr>
              <a:t> </a:t>
            </a:r>
            <a:r>
              <a:rPr lang="pt-BR" sz="2000" b="1" dirty="0" err="1" smtClean="0">
                <a:solidFill>
                  <a:srgbClr val="002060"/>
                </a:solidFill>
              </a:rPr>
              <a:t>higher</a:t>
            </a:r>
            <a:r>
              <a:rPr lang="pt-BR" sz="2000" b="1" dirty="0" smtClean="0">
                <a:solidFill>
                  <a:srgbClr val="002060"/>
                </a:solidFill>
              </a:rPr>
              <a:t> in KRAS </a:t>
            </a:r>
            <a:r>
              <a:rPr lang="pt-BR" sz="2000" b="1" dirty="0" err="1" smtClean="0">
                <a:solidFill>
                  <a:srgbClr val="002060"/>
                </a:solidFill>
              </a:rPr>
              <a:t>wt</a:t>
            </a:r>
            <a:r>
              <a:rPr lang="pt-BR" sz="2000" b="1" dirty="0" smtClean="0">
                <a:solidFill>
                  <a:srgbClr val="002060"/>
                </a:solidFill>
              </a:rPr>
              <a:t> tumores (6,5% </a:t>
            </a:r>
            <a:r>
              <a:rPr lang="pt-BR" sz="2000" b="1" dirty="0" err="1" smtClean="0">
                <a:solidFill>
                  <a:srgbClr val="002060"/>
                </a:solidFill>
              </a:rPr>
              <a:t>vs</a:t>
            </a:r>
            <a:r>
              <a:rPr lang="pt-BR" sz="2000" b="1" dirty="0" smtClean="0">
                <a:solidFill>
                  <a:srgbClr val="002060"/>
                </a:solidFill>
              </a:rPr>
              <a:t> 1,1%).</a:t>
            </a:r>
          </a:p>
          <a:p>
            <a:pPr marL="285750" indent="-285750">
              <a:buFontTx/>
              <a:buChar char="-"/>
            </a:pPr>
            <a:endParaRPr lang="pt-BR" sz="2000" b="1" dirty="0">
              <a:solidFill>
                <a:srgbClr val="002060"/>
              </a:solidFill>
            </a:endParaRPr>
          </a:p>
          <a:p>
            <a:r>
              <a:rPr lang="pt-BR" sz="2400" b="1" u="sng" dirty="0" err="1">
                <a:solidFill>
                  <a:srgbClr val="FF6600"/>
                </a:solidFill>
              </a:rPr>
              <a:t>Metastatic</a:t>
            </a:r>
            <a:r>
              <a:rPr lang="pt-BR" sz="2400" b="1" u="sng" dirty="0">
                <a:solidFill>
                  <a:srgbClr val="FF6600"/>
                </a:solidFill>
              </a:rPr>
              <a:t> </a:t>
            </a:r>
            <a:r>
              <a:rPr lang="pt-BR" sz="2400" b="1" u="sng" dirty="0" err="1">
                <a:solidFill>
                  <a:srgbClr val="FF6600"/>
                </a:solidFill>
              </a:rPr>
              <a:t>and</a:t>
            </a:r>
            <a:r>
              <a:rPr lang="pt-BR" sz="2400" b="1" u="sng" dirty="0">
                <a:solidFill>
                  <a:srgbClr val="FF6600"/>
                </a:solidFill>
              </a:rPr>
              <a:t> </a:t>
            </a:r>
            <a:r>
              <a:rPr lang="pt-BR" sz="2400" b="1" u="sng" dirty="0" err="1">
                <a:solidFill>
                  <a:srgbClr val="FF6600"/>
                </a:solidFill>
              </a:rPr>
              <a:t>nonmetastatic</a:t>
            </a:r>
            <a:r>
              <a:rPr lang="pt-BR" sz="2400" b="1" u="sng" dirty="0">
                <a:solidFill>
                  <a:srgbClr val="FF6600"/>
                </a:solidFill>
              </a:rPr>
              <a:t> </a:t>
            </a:r>
            <a:r>
              <a:rPr lang="pt-BR" sz="2400" b="1" u="sng" dirty="0" err="1" smtClean="0">
                <a:solidFill>
                  <a:srgbClr val="FF6600"/>
                </a:solidFill>
              </a:rPr>
              <a:t>populations</a:t>
            </a:r>
            <a:r>
              <a:rPr lang="pt-BR" sz="2400" b="1" u="sng" dirty="0" smtClean="0">
                <a:solidFill>
                  <a:srgbClr val="FF6600"/>
                </a:solidFill>
              </a:rPr>
              <a:t>:</a:t>
            </a:r>
          </a:p>
          <a:p>
            <a:pPr marL="342900" indent="-342900">
              <a:buFontTx/>
              <a:buChar char="-"/>
            </a:pPr>
            <a:r>
              <a:rPr lang="pt-BR" sz="2400" b="1" dirty="0" smtClean="0">
                <a:solidFill>
                  <a:srgbClr val="002060"/>
                </a:solidFill>
              </a:rPr>
              <a:t>No </a:t>
            </a:r>
            <a:r>
              <a:rPr lang="pt-BR" sz="2400" b="1" dirty="0" err="1" smtClean="0">
                <a:solidFill>
                  <a:srgbClr val="002060"/>
                </a:solidFill>
              </a:rPr>
              <a:t>statistical</a:t>
            </a:r>
            <a:r>
              <a:rPr lang="pt-BR" sz="2400" b="1" dirty="0" smtClean="0">
                <a:solidFill>
                  <a:srgbClr val="002060"/>
                </a:solidFill>
              </a:rPr>
              <a:t> </a:t>
            </a:r>
            <a:r>
              <a:rPr lang="pt-BR" sz="2400" b="1" dirty="0" err="1" smtClean="0">
                <a:solidFill>
                  <a:srgbClr val="002060"/>
                </a:solidFill>
              </a:rPr>
              <a:t>difference</a:t>
            </a:r>
            <a:r>
              <a:rPr lang="pt-BR" sz="2400" b="1" dirty="0" smtClean="0">
                <a:solidFill>
                  <a:srgbClr val="002060"/>
                </a:solidFill>
              </a:rPr>
              <a:t> </a:t>
            </a:r>
            <a:r>
              <a:rPr lang="pt-BR" sz="2400" b="1" dirty="0" err="1" smtClean="0">
                <a:solidFill>
                  <a:srgbClr val="002060"/>
                </a:solidFill>
              </a:rPr>
              <a:t>between</a:t>
            </a:r>
            <a:r>
              <a:rPr lang="pt-BR" sz="2400" b="1" dirty="0" smtClean="0">
                <a:solidFill>
                  <a:srgbClr val="002060"/>
                </a:solidFill>
              </a:rPr>
              <a:t> </a:t>
            </a:r>
            <a:r>
              <a:rPr lang="pt-BR" sz="2400" b="1" dirty="0" err="1" smtClean="0">
                <a:solidFill>
                  <a:srgbClr val="002060"/>
                </a:solidFill>
              </a:rPr>
              <a:t>metastatic</a:t>
            </a:r>
            <a:r>
              <a:rPr lang="pt-BR" sz="2400" b="1" dirty="0" smtClean="0">
                <a:solidFill>
                  <a:srgbClr val="002060"/>
                </a:solidFill>
              </a:rPr>
              <a:t> </a:t>
            </a:r>
            <a:r>
              <a:rPr lang="pt-BR" sz="2400" b="1" dirty="0" err="1" smtClean="0">
                <a:solidFill>
                  <a:srgbClr val="002060"/>
                </a:solidFill>
              </a:rPr>
              <a:t>and</a:t>
            </a:r>
            <a:r>
              <a:rPr lang="pt-BR" sz="2400" b="1" dirty="0" smtClean="0">
                <a:solidFill>
                  <a:srgbClr val="002060"/>
                </a:solidFill>
              </a:rPr>
              <a:t> non </a:t>
            </a:r>
            <a:r>
              <a:rPr lang="pt-BR" sz="2400" b="1" dirty="0" err="1" smtClean="0">
                <a:solidFill>
                  <a:srgbClr val="002060"/>
                </a:solidFill>
              </a:rPr>
              <a:t>metastatic</a:t>
            </a:r>
            <a:r>
              <a:rPr lang="pt-BR" sz="2400" b="1" dirty="0" smtClean="0">
                <a:solidFill>
                  <a:srgbClr val="002060"/>
                </a:solidFill>
              </a:rPr>
              <a:t> CRC</a:t>
            </a:r>
          </a:p>
          <a:p>
            <a:pPr marL="342900" indent="-342900">
              <a:buFontTx/>
              <a:buChar char="-"/>
            </a:pPr>
            <a:endParaRPr lang="pt-BR" sz="2400" b="1" dirty="0">
              <a:solidFill>
                <a:srgbClr val="002060"/>
              </a:solidFill>
            </a:endParaRPr>
          </a:p>
          <a:p>
            <a:r>
              <a:rPr lang="pt-BR" sz="2400" b="1" u="sng" dirty="0" err="1" smtClean="0">
                <a:solidFill>
                  <a:srgbClr val="FF6600"/>
                </a:solidFill>
              </a:rPr>
              <a:t>Sidedness</a:t>
            </a:r>
            <a:r>
              <a:rPr lang="pt-BR" sz="2400" b="1" u="sng" dirty="0" smtClean="0">
                <a:solidFill>
                  <a:srgbClr val="FF6600"/>
                </a:solidFill>
              </a:rPr>
              <a:t>:</a:t>
            </a:r>
          </a:p>
          <a:p>
            <a:pPr marL="342900" indent="-342900">
              <a:buFontTx/>
              <a:buChar char="-"/>
            </a:pPr>
            <a:r>
              <a:rPr lang="en-US" sz="2400" b="1" dirty="0" smtClean="0">
                <a:solidFill>
                  <a:srgbClr val="002060"/>
                </a:solidFill>
              </a:rPr>
              <a:t>HER2+ </a:t>
            </a:r>
            <a:r>
              <a:rPr lang="en-US" sz="2400" b="1" dirty="0">
                <a:solidFill>
                  <a:srgbClr val="002060"/>
                </a:solidFill>
              </a:rPr>
              <a:t>were statistically higher in left-sided CRC patients compared with right-sided CRC patients (</a:t>
            </a:r>
            <a:r>
              <a:rPr lang="en-US" sz="2400" b="1" dirty="0" smtClean="0">
                <a:solidFill>
                  <a:srgbClr val="002060"/>
                </a:solidFill>
              </a:rPr>
              <a:t>5.8 vs </a:t>
            </a:r>
            <a:r>
              <a:rPr lang="en-US" sz="2400" b="1" dirty="0">
                <a:solidFill>
                  <a:srgbClr val="002060"/>
                </a:solidFill>
              </a:rPr>
              <a:t>2.7</a:t>
            </a:r>
            <a:r>
              <a:rPr lang="en-US" sz="2400" b="1" dirty="0" smtClean="0">
                <a:solidFill>
                  <a:srgbClr val="002060"/>
                </a:solidFill>
              </a:rPr>
              <a:t>%).</a:t>
            </a:r>
          </a:p>
          <a:p>
            <a:pPr marL="285750" indent="-285750">
              <a:buFontTx/>
              <a:buChar char="-"/>
            </a:pPr>
            <a:endParaRPr lang="en-US" sz="2400" b="1" dirty="0">
              <a:solidFill>
                <a:srgbClr val="002060"/>
              </a:solidFill>
            </a:endParaRPr>
          </a:p>
          <a:p>
            <a:r>
              <a:rPr lang="it-IT" sz="2400" b="1" dirty="0">
                <a:solidFill>
                  <a:srgbClr val="FF6600"/>
                </a:solidFill>
              </a:rPr>
              <a:t>Microsatellite stability and microsatellite </a:t>
            </a:r>
            <a:r>
              <a:rPr lang="it-IT" sz="2400" b="1" dirty="0" smtClean="0">
                <a:solidFill>
                  <a:srgbClr val="FF6600"/>
                </a:solidFill>
              </a:rPr>
              <a:t>instability:</a:t>
            </a:r>
          </a:p>
          <a:p>
            <a:r>
              <a:rPr lang="en-US" sz="2400" b="1" dirty="0" smtClean="0">
                <a:solidFill>
                  <a:srgbClr val="002060"/>
                </a:solidFill>
              </a:rPr>
              <a:t>- HER2+ </a:t>
            </a:r>
            <a:r>
              <a:rPr lang="en-US" sz="2400" b="1" dirty="0">
                <a:solidFill>
                  <a:srgbClr val="002060"/>
                </a:solidFill>
              </a:rPr>
              <a:t>was enriched in microsatellite stability CRC (98.8%-100%) and scarce in microsatellite instable-high CRC (0%- 1.2%)</a:t>
            </a:r>
            <a:endParaRPr lang="pt-BR" sz="2400" b="1" dirty="0">
              <a:solidFill>
                <a:srgbClr val="002060"/>
              </a:solidFill>
            </a:endParaRPr>
          </a:p>
        </p:txBody>
      </p:sp>
    </p:spTree>
    <p:extLst>
      <p:ext uri="{BB962C8B-B14F-4D97-AF65-F5344CB8AC3E}">
        <p14:creationId xmlns:p14="http://schemas.microsoft.com/office/powerpoint/2010/main" val="2887812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Disclosure of Relevant Financial Relationships</a:t>
            </a:r>
            <a:endParaRPr lang="pt-BR" dirty="0"/>
          </a:p>
        </p:txBody>
      </p:sp>
      <p:sp>
        <p:nvSpPr>
          <p:cNvPr id="3" name="Espaço Reservado para Texto 2"/>
          <p:cNvSpPr>
            <a:spLocks noGrp="1"/>
          </p:cNvSpPr>
          <p:nvPr>
            <p:ph type="body" sz="quarter" idx="10"/>
          </p:nvPr>
        </p:nvSpPr>
        <p:spPr>
          <a:xfrm>
            <a:off x="1901172" y="3554751"/>
            <a:ext cx="14179463" cy="6538791"/>
          </a:xfrm>
        </p:spPr>
        <p:txBody>
          <a:bodyPr/>
          <a:lstStyle/>
          <a:p>
            <a:r>
              <a:rPr lang="en-US" dirty="0" err="1" smtClean="0"/>
              <a:t>Essa</a:t>
            </a:r>
            <a:r>
              <a:rPr lang="en-US" dirty="0" smtClean="0"/>
              <a:t> é </a:t>
            </a:r>
            <a:r>
              <a:rPr lang="en-US" dirty="0" err="1" smtClean="0"/>
              <a:t>uma</a:t>
            </a:r>
            <a:r>
              <a:rPr lang="en-US" dirty="0" smtClean="0"/>
              <a:t> aula </a:t>
            </a:r>
            <a:r>
              <a:rPr lang="en-US" dirty="0" err="1" smtClean="0"/>
              <a:t>patrocinada</a:t>
            </a:r>
            <a:r>
              <a:rPr lang="en-US" dirty="0" smtClean="0"/>
              <a:t> pela Astra Zeneca e </a:t>
            </a:r>
            <a:r>
              <a:rPr lang="en-US" dirty="0" err="1" smtClean="0"/>
              <a:t>estous</a:t>
            </a:r>
            <a:r>
              <a:rPr lang="en-US" dirty="0" smtClean="0"/>
              <a:t> </a:t>
            </a:r>
            <a:r>
              <a:rPr lang="en-US" dirty="0" err="1" smtClean="0"/>
              <a:t>recebendo</a:t>
            </a:r>
            <a:r>
              <a:rPr lang="en-US" dirty="0" smtClean="0"/>
              <a:t> para o </a:t>
            </a:r>
            <a:r>
              <a:rPr lang="en-US" dirty="0" err="1" smtClean="0"/>
              <a:t>preparo</a:t>
            </a:r>
            <a:r>
              <a:rPr lang="en-US" dirty="0" smtClean="0"/>
              <a:t> da aula e para </a:t>
            </a:r>
            <a:r>
              <a:rPr lang="en-US" dirty="0" err="1" smtClean="0"/>
              <a:t>ministrar</a:t>
            </a:r>
            <a:r>
              <a:rPr lang="en-US" dirty="0" smtClean="0"/>
              <a:t> </a:t>
            </a:r>
            <a:r>
              <a:rPr lang="en-US" dirty="0" err="1" smtClean="0"/>
              <a:t>esse</a:t>
            </a:r>
            <a:r>
              <a:rPr lang="en-US" dirty="0" smtClean="0"/>
              <a:t> </a:t>
            </a:r>
            <a:r>
              <a:rPr lang="en-US" dirty="0" err="1" smtClean="0"/>
              <a:t>treinamento</a:t>
            </a:r>
            <a:endParaRPr lang="en-US" dirty="0"/>
          </a:p>
          <a:p>
            <a:pPr>
              <a:lnSpc>
                <a:spcPts val="4000"/>
              </a:lnSpc>
            </a:pPr>
            <a:endParaRPr lang="pt-BR" sz="3000" dirty="0"/>
          </a:p>
          <a:p>
            <a:pPr>
              <a:lnSpc>
                <a:spcPts val="4000"/>
              </a:lnSpc>
            </a:pPr>
            <a:r>
              <a:rPr lang="pt-BR" sz="2600" dirty="0"/>
              <a:t>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434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COLORECTAL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752479" y="9925498"/>
            <a:ext cx="2679011" cy="369332"/>
          </a:xfrm>
          <a:prstGeom prst="rect">
            <a:avLst/>
          </a:prstGeom>
        </p:spPr>
        <p:txBody>
          <a:bodyPr wrap="square">
            <a:spAutoFit/>
          </a:bodyPr>
          <a:lstStyle/>
          <a:p>
            <a:r>
              <a:rPr lang="fr-FR" b="1" dirty="0">
                <a:solidFill>
                  <a:schemeClr val="bg1"/>
                </a:solidFill>
              </a:rPr>
              <a:t> </a:t>
            </a:r>
            <a:r>
              <a:rPr lang="pt-BR" b="1" i="1" dirty="0" err="1">
                <a:solidFill>
                  <a:schemeClr val="bg1"/>
                </a:solidFill>
              </a:rPr>
              <a:t>Cancers</a:t>
            </a:r>
            <a:r>
              <a:rPr lang="pt-BR" b="1" dirty="0">
                <a:solidFill>
                  <a:schemeClr val="bg1"/>
                </a:solidFill>
              </a:rPr>
              <a:t> 2021, </a:t>
            </a:r>
            <a:r>
              <a:rPr lang="pt-BR" b="1" i="1" dirty="0">
                <a:solidFill>
                  <a:schemeClr val="bg1"/>
                </a:solidFill>
              </a:rPr>
              <a:t>13</a:t>
            </a:r>
            <a:r>
              <a:rPr lang="pt-BR" b="1" dirty="0">
                <a:solidFill>
                  <a:schemeClr val="bg1"/>
                </a:solidFill>
              </a:rPr>
              <a:t>(1), 44</a:t>
            </a:r>
          </a:p>
        </p:txBody>
      </p:sp>
      <p:sp>
        <p:nvSpPr>
          <p:cNvPr id="8" name="CaixaDeTexto 7"/>
          <p:cNvSpPr txBox="1"/>
          <p:nvPr/>
        </p:nvSpPr>
        <p:spPr>
          <a:xfrm>
            <a:off x="0" y="3354165"/>
            <a:ext cx="16976735" cy="6001643"/>
          </a:xfrm>
          <a:prstGeom prst="rect">
            <a:avLst/>
          </a:prstGeom>
          <a:noFill/>
        </p:spPr>
        <p:txBody>
          <a:bodyPr wrap="square" rtlCol="0">
            <a:spAutoFit/>
          </a:bodyPr>
          <a:lstStyle/>
          <a:p>
            <a:pPr marL="457200" indent="-457200">
              <a:buFont typeface="Arial" panose="020B0604020202020204" pitchFamily="34" charset="0"/>
              <a:buChar char="•"/>
            </a:pPr>
            <a:r>
              <a:rPr lang="pt-BR" sz="2800" b="1" dirty="0" smtClean="0">
                <a:solidFill>
                  <a:srgbClr val="002060"/>
                </a:solidFill>
              </a:rPr>
              <a:t>HER-2 + CRC: 4,2-6,5% OF ALL CRC</a:t>
            </a:r>
          </a:p>
          <a:p>
            <a:pPr marL="457200" indent="-457200">
              <a:buFont typeface="Arial" panose="020B0604020202020204" pitchFamily="34" charset="0"/>
              <a:buChar char="•"/>
            </a:pPr>
            <a:endParaRPr lang="pt-BR" sz="2800" b="1" dirty="0">
              <a:solidFill>
                <a:srgbClr val="002060"/>
              </a:solidFill>
            </a:endParaRPr>
          </a:p>
          <a:p>
            <a:pPr marL="457200" indent="-457200">
              <a:buFont typeface="Arial" panose="020B0604020202020204" pitchFamily="34" charset="0"/>
              <a:buChar char="•"/>
            </a:pPr>
            <a:r>
              <a:rPr lang="pt-BR" sz="2800" b="1" dirty="0" smtClean="0">
                <a:solidFill>
                  <a:srgbClr val="002060"/>
                </a:solidFill>
              </a:rPr>
              <a:t>ANTI HER-2 THERAPY FOR </a:t>
            </a:r>
            <a:r>
              <a:rPr lang="pt-BR" sz="2800" b="1" dirty="0" err="1" smtClean="0">
                <a:solidFill>
                  <a:srgbClr val="002060"/>
                </a:solidFill>
              </a:rPr>
              <a:t>mCRC</a:t>
            </a:r>
            <a:r>
              <a:rPr lang="pt-BR" sz="2800" b="1" dirty="0" smtClean="0">
                <a:solidFill>
                  <a:srgbClr val="002060"/>
                </a:solidFill>
              </a:rPr>
              <a:t> IS A REALITY BUT FOR SELECTED CASES:</a:t>
            </a:r>
          </a:p>
          <a:p>
            <a:r>
              <a:rPr lang="pt-BR" sz="2800" b="1" dirty="0">
                <a:solidFill>
                  <a:srgbClr val="002060"/>
                </a:solidFill>
              </a:rPr>
              <a:t> </a:t>
            </a:r>
            <a:r>
              <a:rPr lang="pt-BR" sz="2800" b="1" dirty="0" smtClean="0">
                <a:solidFill>
                  <a:srgbClr val="002060"/>
                </a:solidFill>
              </a:rPr>
              <a:t>    . KRAS, NRAS AND BRAFV600E WILD TYPE TUMORS</a:t>
            </a:r>
          </a:p>
          <a:p>
            <a:r>
              <a:rPr lang="pt-BR" sz="2800" b="1" dirty="0">
                <a:solidFill>
                  <a:srgbClr val="002060"/>
                </a:solidFill>
              </a:rPr>
              <a:t> </a:t>
            </a:r>
            <a:r>
              <a:rPr lang="pt-BR" sz="2800" b="1" dirty="0" smtClean="0">
                <a:solidFill>
                  <a:srgbClr val="002060"/>
                </a:solidFill>
              </a:rPr>
              <a:t>    . </a:t>
            </a:r>
            <a:r>
              <a:rPr lang="pt-BR" sz="2800" b="1" dirty="0" smtClean="0">
                <a:solidFill>
                  <a:srgbClr val="002060"/>
                </a:solidFill>
              </a:rPr>
              <a:t>MICROSATELITE </a:t>
            </a:r>
            <a:r>
              <a:rPr lang="pt-BR" sz="2800" b="1" dirty="0" smtClean="0">
                <a:solidFill>
                  <a:srgbClr val="002060"/>
                </a:solidFill>
              </a:rPr>
              <a:t>STABLE TUMORS</a:t>
            </a:r>
          </a:p>
          <a:p>
            <a:pPr marL="457200" indent="-457200">
              <a:buFont typeface="Arial" panose="020B0604020202020204" pitchFamily="34" charset="0"/>
              <a:buChar char="•"/>
            </a:pPr>
            <a:endParaRPr lang="pt-BR" sz="2800" b="1" dirty="0">
              <a:solidFill>
                <a:srgbClr val="002060"/>
              </a:solidFill>
            </a:endParaRPr>
          </a:p>
          <a:p>
            <a:pPr marL="457200" indent="-457200">
              <a:buFont typeface="Arial" panose="020B0604020202020204" pitchFamily="34" charset="0"/>
              <a:buChar char="•"/>
            </a:pPr>
            <a:r>
              <a:rPr lang="pt-BR" sz="2800" b="1" dirty="0" smtClean="0">
                <a:solidFill>
                  <a:srgbClr val="002060"/>
                </a:solidFill>
              </a:rPr>
              <a:t>RESPONSE TO ANTI HER-2 THERAPIES ARE OBSERVED ONLY IN HER2+ </a:t>
            </a:r>
            <a:r>
              <a:rPr lang="en-US" sz="2800" b="1" dirty="0" smtClean="0">
                <a:solidFill>
                  <a:srgbClr val="002060"/>
                </a:solidFill>
              </a:rPr>
              <a:t> </a:t>
            </a:r>
            <a:r>
              <a:rPr lang="en-US" sz="2800" b="1" dirty="0">
                <a:solidFill>
                  <a:srgbClr val="002060"/>
                </a:solidFill>
              </a:rPr>
              <a:t>(HER2 IHC 3+ and IHC 2+/ISH</a:t>
            </a:r>
            <a:r>
              <a:rPr lang="en-US" sz="2800" b="1" dirty="0" smtClean="0">
                <a:solidFill>
                  <a:srgbClr val="002060"/>
                </a:solidFill>
              </a:rPr>
              <a:t>+).</a:t>
            </a:r>
            <a:endParaRPr lang="pt-BR" sz="2800" b="1" dirty="0" smtClean="0">
              <a:solidFill>
                <a:srgbClr val="002060"/>
              </a:solidFill>
            </a:endParaRPr>
          </a:p>
          <a:p>
            <a:pPr marL="457200" indent="-457200">
              <a:buFont typeface="Arial" panose="020B0604020202020204" pitchFamily="34" charset="0"/>
              <a:buChar char="•"/>
            </a:pPr>
            <a:endParaRPr lang="pt-BR" sz="2800" b="1" dirty="0">
              <a:solidFill>
                <a:srgbClr val="002060"/>
              </a:solidFill>
            </a:endParaRPr>
          </a:p>
          <a:p>
            <a:pPr marL="457200" indent="-457200">
              <a:buFont typeface="Arial" panose="020B0604020202020204" pitchFamily="34" charset="0"/>
              <a:buChar char="•"/>
            </a:pPr>
            <a:r>
              <a:rPr lang="pt-BR" sz="2800" b="1" dirty="0" smtClean="0">
                <a:solidFill>
                  <a:srgbClr val="002060"/>
                </a:solidFill>
              </a:rPr>
              <a:t>THERE IS NO RESPONSE IN HER-2 LOW CRC PATIENTS.</a:t>
            </a:r>
          </a:p>
          <a:p>
            <a:pPr marL="457200" indent="-457200">
              <a:buFont typeface="Arial" panose="020B0604020202020204" pitchFamily="34" charset="0"/>
              <a:buChar char="•"/>
            </a:pPr>
            <a:endParaRPr lang="pt-BR" sz="2800" b="1" dirty="0" smtClean="0">
              <a:solidFill>
                <a:srgbClr val="002060"/>
              </a:solidFill>
            </a:endParaRPr>
          </a:p>
          <a:p>
            <a:pPr marL="457200" indent="-457200">
              <a:buFont typeface="Arial" panose="020B0604020202020204" pitchFamily="34" charset="0"/>
              <a:buChar char="•"/>
            </a:pPr>
            <a:r>
              <a:rPr lang="en-US" sz="2800" b="1" dirty="0" smtClean="0">
                <a:solidFill>
                  <a:srgbClr val="002060"/>
                </a:solidFill>
              </a:rPr>
              <a:t>Her-2 positive CRC have </a:t>
            </a:r>
            <a:r>
              <a:rPr lang="en-US" sz="2800" b="1" dirty="0" smtClean="0">
                <a:solidFill>
                  <a:srgbClr val="002060"/>
                </a:solidFill>
              </a:rPr>
              <a:t> clinical </a:t>
            </a:r>
            <a:r>
              <a:rPr lang="en-US" sz="2800" b="1" dirty="0">
                <a:solidFill>
                  <a:srgbClr val="002060"/>
                </a:solidFill>
              </a:rPr>
              <a:t>benefits with anti Her-2 therapy (T-</a:t>
            </a:r>
            <a:r>
              <a:rPr lang="en-US" sz="2800" b="1" dirty="0" err="1">
                <a:solidFill>
                  <a:srgbClr val="002060"/>
                </a:solidFill>
              </a:rPr>
              <a:t>Dx</a:t>
            </a:r>
            <a:r>
              <a:rPr lang="en-US" sz="2800" b="1" dirty="0">
                <a:solidFill>
                  <a:srgbClr val="002060"/>
                </a:solidFill>
              </a:rPr>
              <a:t>) </a:t>
            </a:r>
            <a:endParaRPr lang="pt-BR" sz="2800" b="1" dirty="0">
              <a:solidFill>
                <a:schemeClr val="accent6">
                  <a:lumMod val="50000"/>
                </a:schemeClr>
              </a:solidFill>
            </a:endParaRPr>
          </a:p>
          <a:p>
            <a:endParaRPr lang="pt-BR" sz="2800" b="1" dirty="0" smtClean="0">
              <a:solidFill>
                <a:srgbClr val="002060"/>
              </a:solidFill>
            </a:endParaRPr>
          </a:p>
          <a:p>
            <a:pPr marL="342900" indent="-342900">
              <a:buFontTx/>
              <a:buChar char="-"/>
            </a:pPr>
            <a:endParaRPr lang="pt-BR" sz="2400" b="1" dirty="0">
              <a:solidFill>
                <a:srgbClr val="002060"/>
              </a:solidFill>
            </a:endParaRPr>
          </a:p>
          <a:p>
            <a:pPr marL="342900" indent="-342900">
              <a:buFontTx/>
              <a:buChar char="-"/>
            </a:pPr>
            <a:endParaRPr lang="pt-BR" sz="2400" b="1" dirty="0" smtClean="0">
              <a:solidFill>
                <a:srgbClr val="002060"/>
              </a:solidFill>
            </a:endParaRPr>
          </a:p>
        </p:txBody>
      </p:sp>
      <p:sp>
        <p:nvSpPr>
          <p:cNvPr id="3" name="CaixaDeTexto 2"/>
          <p:cNvSpPr txBox="1"/>
          <p:nvPr/>
        </p:nvSpPr>
        <p:spPr>
          <a:xfrm>
            <a:off x="159987" y="1539274"/>
            <a:ext cx="5195454" cy="584775"/>
          </a:xfrm>
          <a:prstGeom prst="rect">
            <a:avLst/>
          </a:prstGeom>
          <a:noFill/>
        </p:spPr>
        <p:txBody>
          <a:bodyPr wrap="square" rtlCol="0">
            <a:spAutoFit/>
          </a:bodyPr>
          <a:lstStyle/>
          <a:p>
            <a:r>
              <a:rPr lang="pt-BR" sz="3200" b="1" dirty="0" smtClean="0">
                <a:solidFill>
                  <a:srgbClr val="FF6600"/>
                </a:solidFill>
              </a:rPr>
              <a:t>SUMMARY</a:t>
            </a:r>
            <a:endParaRPr lang="pt-BR" sz="3200" b="1" dirty="0">
              <a:solidFill>
                <a:srgbClr val="FF6600"/>
              </a:solidFill>
            </a:endParaRPr>
          </a:p>
        </p:txBody>
      </p:sp>
    </p:spTree>
    <p:extLst>
      <p:ext uri="{BB962C8B-B14F-4D97-AF65-F5344CB8AC3E}">
        <p14:creationId xmlns:p14="http://schemas.microsoft.com/office/powerpoint/2010/main" val="307784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3359950" y="4328277"/>
            <a:ext cx="11665975" cy="1216131"/>
          </a:xfrm>
        </p:spPr>
        <p:txBody>
          <a:bodyPr/>
          <a:lstStyle/>
          <a:p>
            <a:r>
              <a:rPr lang="pt-BR" sz="6000" dirty="0" smtClean="0">
                <a:solidFill>
                  <a:schemeClr val="accent6">
                    <a:lumMod val="50000"/>
                  </a:schemeClr>
                </a:solidFill>
              </a:rPr>
              <a:t>HER-2 IN OVARIAN CARCINOMAS</a:t>
            </a:r>
            <a:endParaRPr lang="pt-BR" sz="6000" dirty="0">
              <a:solidFill>
                <a:schemeClr val="accent6">
                  <a:lumMod val="50000"/>
                </a:schemeClr>
              </a:solidFill>
            </a:endParaRPr>
          </a:p>
        </p:txBody>
      </p:sp>
    </p:spTree>
    <p:extLst>
      <p:ext uri="{BB962C8B-B14F-4D97-AF65-F5344CB8AC3E}">
        <p14:creationId xmlns:p14="http://schemas.microsoft.com/office/powerpoint/2010/main" val="1533605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4350" y="122395"/>
            <a:ext cx="11665975" cy="1216131"/>
          </a:xfrm>
        </p:spPr>
        <p:txBody>
          <a:bodyPr/>
          <a:lstStyle/>
          <a:p>
            <a:r>
              <a:rPr lang="pt-BR" sz="5400" dirty="0" smtClean="0"/>
              <a:t>HER-2 IN OVARIAN CARCINOMAS</a:t>
            </a:r>
            <a:endParaRPr lang="pt-BR" sz="5400" dirty="0"/>
          </a:p>
        </p:txBody>
      </p:sp>
      <p:pic>
        <p:nvPicPr>
          <p:cNvPr id="4" name="Imagem 3"/>
          <p:cNvPicPr>
            <a:picLocks noChangeAspect="1"/>
          </p:cNvPicPr>
          <p:nvPr/>
        </p:nvPicPr>
        <p:blipFill>
          <a:blip r:embed="rId2"/>
          <a:stretch>
            <a:fillRect/>
          </a:stretch>
        </p:blipFill>
        <p:spPr>
          <a:xfrm>
            <a:off x="3546764" y="1338526"/>
            <a:ext cx="9989128" cy="1809519"/>
          </a:xfrm>
          <a:prstGeom prst="rect">
            <a:avLst/>
          </a:prstGeom>
        </p:spPr>
      </p:pic>
      <p:sp>
        <p:nvSpPr>
          <p:cNvPr id="5" name="CaixaDeTexto 4"/>
          <p:cNvSpPr txBox="1"/>
          <p:nvPr/>
        </p:nvSpPr>
        <p:spPr>
          <a:xfrm>
            <a:off x="0" y="3616036"/>
            <a:ext cx="7772400" cy="646331"/>
          </a:xfrm>
          <a:prstGeom prst="rect">
            <a:avLst/>
          </a:prstGeom>
          <a:noFill/>
        </p:spPr>
        <p:txBody>
          <a:bodyPr wrap="square" rtlCol="0">
            <a:spAutoFit/>
          </a:bodyPr>
          <a:lstStyle/>
          <a:p>
            <a:pPr marL="285750" indent="-285750">
              <a:buFontTx/>
              <a:buChar char="-"/>
            </a:pPr>
            <a:r>
              <a:rPr lang="pt-BR" b="1" dirty="0" smtClean="0">
                <a:solidFill>
                  <a:srgbClr val="002060"/>
                </a:solidFill>
              </a:rPr>
              <a:t>200 </a:t>
            </a:r>
            <a:r>
              <a:rPr lang="pt-BR" b="1" dirty="0" err="1" smtClean="0">
                <a:solidFill>
                  <a:srgbClr val="002060"/>
                </a:solidFill>
              </a:rPr>
              <a:t>Patients</a:t>
            </a:r>
            <a:endParaRPr lang="pt-BR" b="1" dirty="0" smtClean="0">
              <a:solidFill>
                <a:srgbClr val="002060"/>
              </a:solidFill>
            </a:endParaRPr>
          </a:p>
          <a:p>
            <a:pPr marL="285750" indent="-285750">
              <a:buFontTx/>
              <a:buChar char="-"/>
            </a:pPr>
            <a:r>
              <a:rPr lang="pt-BR" b="1" dirty="0" smtClean="0">
                <a:solidFill>
                  <a:srgbClr val="002060"/>
                </a:solidFill>
              </a:rPr>
              <a:t>Her-2 clone SP3 </a:t>
            </a:r>
            <a:r>
              <a:rPr lang="pt-BR" b="1" dirty="0" err="1" smtClean="0">
                <a:solidFill>
                  <a:srgbClr val="002060"/>
                </a:solidFill>
              </a:rPr>
              <a:t>accordind</a:t>
            </a:r>
            <a:r>
              <a:rPr lang="pt-BR" b="1" dirty="0" smtClean="0">
                <a:solidFill>
                  <a:srgbClr val="002060"/>
                </a:solidFill>
              </a:rPr>
              <a:t> </a:t>
            </a:r>
            <a:r>
              <a:rPr lang="pt-BR" b="1" dirty="0" err="1" smtClean="0">
                <a:solidFill>
                  <a:srgbClr val="002060"/>
                </a:solidFill>
              </a:rPr>
              <a:t>to</a:t>
            </a:r>
            <a:r>
              <a:rPr lang="pt-BR" b="1" dirty="0" smtClean="0">
                <a:solidFill>
                  <a:srgbClr val="002060"/>
                </a:solidFill>
              </a:rPr>
              <a:t> </a:t>
            </a:r>
            <a:r>
              <a:rPr lang="pt-BR" b="1" dirty="0" err="1" smtClean="0">
                <a:solidFill>
                  <a:srgbClr val="002060"/>
                </a:solidFill>
              </a:rPr>
              <a:t>TOGa</a:t>
            </a:r>
            <a:r>
              <a:rPr lang="pt-BR" b="1" dirty="0" smtClean="0">
                <a:solidFill>
                  <a:srgbClr val="002060"/>
                </a:solidFill>
              </a:rPr>
              <a:t> </a:t>
            </a:r>
            <a:r>
              <a:rPr lang="pt-BR" b="1" dirty="0" err="1" smtClean="0">
                <a:solidFill>
                  <a:srgbClr val="002060"/>
                </a:solidFill>
              </a:rPr>
              <a:t>trial</a:t>
            </a:r>
            <a:endParaRPr lang="pt-BR" b="1" dirty="0">
              <a:solidFill>
                <a:srgbClr val="002060"/>
              </a:solidFill>
            </a:endParaRPr>
          </a:p>
        </p:txBody>
      </p:sp>
      <p:pic>
        <p:nvPicPr>
          <p:cNvPr id="6" name="Imagem 5"/>
          <p:cNvPicPr>
            <a:picLocks noChangeAspect="1"/>
          </p:cNvPicPr>
          <p:nvPr/>
        </p:nvPicPr>
        <p:blipFill>
          <a:blip r:embed="rId3"/>
          <a:stretch>
            <a:fillRect/>
          </a:stretch>
        </p:blipFill>
        <p:spPr>
          <a:xfrm>
            <a:off x="209996" y="4730358"/>
            <a:ext cx="6115050" cy="3857625"/>
          </a:xfrm>
          <a:prstGeom prst="rect">
            <a:avLst/>
          </a:prstGeom>
        </p:spPr>
      </p:pic>
      <p:pic>
        <p:nvPicPr>
          <p:cNvPr id="7" name="Imagem 6"/>
          <p:cNvPicPr>
            <a:picLocks noChangeAspect="1"/>
          </p:cNvPicPr>
          <p:nvPr/>
        </p:nvPicPr>
        <p:blipFill>
          <a:blip r:embed="rId4"/>
          <a:stretch>
            <a:fillRect/>
          </a:stretch>
        </p:blipFill>
        <p:spPr>
          <a:xfrm>
            <a:off x="6587134" y="3148045"/>
            <a:ext cx="5055880" cy="6404115"/>
          </a:xfrm>
          <a:prstGeom prst="rect">
            <a:avLst/>
          </a:prstGeom>
        </p:spPr>
      </p:pic>
      <p:sp>
        <p:nvSpPr>
          <p:cNvPr id="9" name="Elipse 8"/>
          <p:cNvSpPr/>
          <p:nvPr/>
        </p:nvSpPr>
        <p:spPr>
          <a:xfrm>
            <a:off x="5555673" y="5902036"/>
            <a:ext cx="623454" cy="7571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5527964" y="7578436"/>
            <a:ext cx="623454" cy="7571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11885000" y="5038221"/>
            <a:ext cx="5253073" cy="2308324"/>
          </a:xfrm>
          <a:prstGeom prst="rect">
            <a:avLst/>
          </a:prstGeom>
          <a:noFill/>
          <a:ln w="28575">
            <a:solidFill>
              <a:srgbClr val="002060"/>
            </a:solidFill>
          </a:ln>
        </p:spPr>
        <p:txBody>
          <a:bodyPr wrap="square" rtlCol="0">
            <a:spAutoFit/>
          </a:bodyPr>
          <a:lstStyle/>
          <a:p>
            <a:r>
              <a:rPr lang="pt-BR" sz="2400" b="1" dirty="0" smtClean="0">
                <a:solidFill>
                  <a:srgbClr val="002060"/>
                </a:solidFill>
              </a:rPr>
              <a:t>Her2  3+:</a:t>
            </a:r>
          </a:p>
          <a:p>
            <a:endParaRPr lang="pt-BR" sz="2400" b="1" dirty="0" smtClean="0">
              <a:solidFill>
                <a:srgbClr val="002060"/>
              </a:solidFill>
            </a:endParaRPr>
          </a:p>
          <a:p>
            <a:r>
              <a:rPr lang="pt-BR" sz="2400" b="1" dirty="0" smtClean="0">
                <a:solidFill>
                  <a:srgbClr val="002060"/>
                </a:solidFill>
              </a:rPr>
              <a:t>. 6% </a:t>
            </a:r>
            <a:r>
              <a:rPr lang="pt-BR" sz="2400" b="1" dirty="0" err="1" smtClean="0">
                <a:solidFill>
                  <a:srgbClr val="002060"/>
                </a:solidFill>
              </a:rPr>
              <a:t>of</a:t>
            </a:r>
            <a:r>
              <a:rPr lang="pt-BR" sz="2400" b="1" dirty="0" smtClean="0">
                <a:solidFill>
                  <a:srgbClr val="002060"/>
                </a:solidFill>
              </a:rPr>
              <a:t> </a:t>
            </a:r>
            <a:r>
              <a:rPr lang="pt-BR" sz="2400" b="1" dirty="0" err="1" smtClean="0">
                <a:solidFill>
                  <a:srgbClr val="002060"/>
                </a:solidFill>
              </a:rPr>
              <a:t>all</a:t>
            </a:r>
            <a:r>
              <a:rPr lang="pt-BR" sz="2400" b="1" dirty="0" smtClean="0">
                <a:solidFill>
                  <a:srgbClr val="002060"/>
                </a:solidFill>
              </a:rPr>
              <a:t> </a:t>
            </a:r>
            <a:r>
              <a:rPr lang="pt-BR" sz="2400" b="1" dirty="0" err="1" smtClean="0">
                <a:solidFill>
                  <a:srgbClr val="002060"/>
                </a:solidFill>
              </a:rPr>
              <a:t>ovarian</a:t>
            </a:r>
            <a:r>
              <a:rPr lang="pt-BR" sz="2400" b="1" dirty="0" smtClean="0">
                <a:solidFill>
                  <a:srgbClr val="002060"/>
                </a:solidFill>
              </a:rPr>
              <a:t> carcinomas.</a:t>
            </a:r>
          </a:p>
          <a:p>
            <a:r>
              <a:rPr lang="pt-BR" sz="2400" b="1" dirty="0" smtClean="0">
                <a:solidFill>
                  <a:srgbClr val="002060"/>
                </a:solidFill>
              </a:rPr>
              <a:t>. </a:t>
            </a:r>
            <a:r>
              <a:rPr lang="pt-BR" sz="2400" b="1" dirty="0" err="1" smtClean="0">
                <a:solidFill>
                  <a:srgbClr val="002060"/>
                </a:solidFill>
              </a:rPr>
              <a:t>Only</a:t>
            </a:r>
            <a:r>
              <a:rPr lang="pt-BR" sz="2400" b="1" dirty="0" smtClean="0">
                <a:solidFill>
                  <a:srgbClr val="002060"/>
                </a:solidFill>
              </a:rPr>
              <a:t> in BRCA </a:t>
            </a:r>
            <a:r>
              <a:rPr lang="pt-BR" sz="2400" b="1" dirty="0" err="1" smtClean="0">
                <a:solidFill>
                  <a:srgbClr val="002060"/>
                </a:solidFill>
              </a:rPr>
              <a:t>wt</a:t>
            </a:r>
            <a:r>
              <a:rPr lang="pt-BR" sz="2400" b="1" dirty="0" smtClean="0">
                <a:solidFill>
                  <a:srgbClr val="002060"/>
                </a:solidFill>
              </a:rPr>
              <a:t> </a:t>
            </a:r>
            <a:r>
              <a:rPr lang="pt-BR" sz="2400" b="1" dirty="0" err="1" smtClean="0">
                <a:solidFill>
                  <a:srgbClr val="002060"/>
                </a:solidFill>
              </a:rPr>
              <a:t>tumors</a:t>
            </a:r>
            <a:r>
              <a:rPr lang="pt-BR" sz="2400" b="1" dirty="0" smtClean="0">
                <a:solidFill>
                  <a:srgbClr val="002060"/>
                </a:solidFill>
              </a:rPr>
              <a:t> (8%)</a:t>
            </a:r>
          </a:p>
          <a:p>
            <a:r>
              <a:rPr lang="pt-BR" sz="2400" b="1" dirty="0" smtClean="0">
                <a:solidFill>
                  <a:srgbClr val="002060"/>
                </a:solidFill>
              </a:rPr>
              <a:t>. MMR </a:t>
            </a:r>
            <a:r>
              <a:rPr lang="pt-BR" sz="2400" b="1" dirty="0" err="1" smtClean="0">
                <a:solidFill>
                  <a:srgbClr val="002060"/>
                </a:solidFill>
              </a:rPr>
              <a:t>proficient</a:t>
            </a:r>
            <a:r>
              <a:rPr lang="pt-BR" sz="2400" b="1" dirty="0" smtClean="0">
                <a:solidFill>
                  <a:srgbClr val="002060"/>
                </a:solidFill>
              </a:rPr>
              <a:t> </a:t>
            </a:r>
            <a:r>
              <a:rPr lang="pt-BR" sz="2400" b="1" dirty="0" err="1" smtClean="0">
                <a:solidFill>
                  <a:srgbClr val="002060"/>
                </a:solidFill>
              </a:rPr>
              <a:t>tumors</a:t>
            </a:r>
            <a:r>
              <a:rPr lang="pt-BR" sz="2400" b="1" dirty="0" smtClean="0">
                <a:solidFill>
                  <a:srgbClr val="002060"/>
                </a:solidFill>
              </a:rPr>
              <a:t> (5%)</a:t>
            </a:r>
          </a:p>
          <a:p>
            <a:r>
              <a:rPr lang="pt-BR" sz="2400" b="1" dirty="0" smtClean="0">
                <a:solidFill>
                  <a:srgbClr val="002060"/>
                </a:solidFill>
              </a:rPr>
              <a:t>. PDL-1 </a:t>
            </a:r>
            <a:r>
              <a:rPr lang="pt-BR" sz="2400" b="1" dirty="0" err="1" smtClean="0">
                <a:solidFill>
                  <a:srgbClr val="002060"/>
                </a:solidFill>
              </a:rPr>
              <a:t>low</a:t>
            </a:r>
            <a:r>
              <a:rPr lang="pt-BR" sz="2400" b="1" dirty="0" smtClean="0">
                <a:solidFill>
                  <a:srgbClr val="002060"/>
                </a:solidFill>
              </a:rPr>
              <a:t> (CPS &lt;10): 5%</a:t>
            </a:r>
            <a:endParaRPr lang="pt-BR" sz="2400" b="1" dirty="0">
              <a:solidFill>
                <a:srgbClr val="002060"/>
              </a:solidFill>
            </a:endParaRPr>
          </a:p>
        </p:txBody>
      </p:sp>
      <p:sp>
        <p:nvSpPr>
          <p:cNvPr id="12" name="Retângulo 11"/>
          <p:cNvSpPr/>
          <p:nvPr/>
        </p:nvSpPr>
        <p:spPr>
          <a:xfrm>
            <a:off x="12881591" y="9807925"/>
            <a:ext cx="3074881" cy="400110"/>
          </a:xfrm>
          <a:prstGeom prst="rect">
            <a:avLst/>
          </a:prstGeom>
        </p:spPr>
        <p:txBody>
          <a:bodyPr wrap="none">
            <a:spAutoFit/>
          </a:bodyPr>
          <a:lstStyle/>
          <a:p>
            <a:r>
              <a:rPr lang="en-US" sz="2000" b="1" i="1" dirty="0" err="1">
                <a:solidFill>
                  <a:schemeClr val="bg1"/>
                </a:solidFill>
                <a:latin typeface="-apple-system"/>
              </a:rPr>
              <a:t>Sci</a:t>
            </a:r>
            <a:r>
              <a:rPr lang="en-US" sz="2000" b="1" i="1" dirty="0">
                <a:solidFill>
                  <a:schemeClr val="bg1"/>
                </a:solidFill>
                <a:latin typeface="-apple-system"/>
              </a:rPr>
              <a:t> Rep</a:t>
            </a:r>
            <a:r>
              <a:rPr lang="en-US" sz="2000" b="1" dirty="0">
                <a:solidFill>
                  <a:schemeClr val="bg1"/>
                </a:solidFill>
                <a:latin typeface="-apple-system"/>
              </a:rPr>
              <a:t> 14, 7992 (2024).</a:t>
            </a:r>
            <a:endParaRPr lang="pt-BR" sz="2000" b="1" dirty="0">
              <a:solidFill>
                <a:schemeClr val="bg1"/>
              </a:solidFill>
            </a:endParaRPr>
          </a:p>
        </p:txBody>
      </p:sp>
      <p:sp>
        <p:nvSpPr>
          <p:cNvPr id="3" name="CaixaDeTexto 2"/>
          <p:cNvSpPr txBox="1"/>
          <p:nvPr/>
        </p:nvSpPr>
        <p:spPr>
          <a:xfrm>
            <a:off x="209996" y="8587983"/>
            <a:ext cx="6115050" cy="1015663"/>
          </a:xfrm>
          <a:prstGeom prst="rect">
            <a:avLst/>
          </a:prstGeom>
          <a:noFill/>
        </p:spPr>
        <p:txBody>
          <a:bodyPr wrap="square" rtlCol="0">
            <a:spAutoFit/>
          </a:bodyPr>
          <a:lstStyle/>
          <a:p>
            <a:r>
              <a:rPr lang="en-US" sz="2000" b="1" dirty="0">
                <a:solidFill>
                  <a:srgbClr val="002060"/>
                </a:solidFill>
              </a:rPr>
              <a:t/>
            </a:r>
            <a:br>
              <a:rPr lang="en-US" sz="2000" b="1" dirty="0">
                <a:solidFill>
                  <a:srgbClr val="002060"/>
                </a:solidFill>
              </a:rPr>
            </a:br>
            <a:r>
              <a:rPr lang="en-US" sz="2000" b="1" dirty="0">
                <a:solidFill>
                  <a:srgbClr val="002060"/>
                </a:solidFill>
              </a:rPr>
              <a:t>There is no difference in Her-2 expression between different ovarian tumor </a:t>
            </a:r>
            <a:r>
              <a:rPr lang="en-US" sz="2000" b="1" dirty="0" smtClean="0">
                <a:solidFill>
                  <a:srgbClr val="002060"/>
                </a:solidFill>
              </a:rPr>
              <a:t>subtypes and Stage</a:t>
            </a:r>
            <a:endParaRPr lang="pt-BR" sz="2000" b="1" dirty="0">
              <a:solidFill>
                <a:srgbClr val="002060"/>
              </a:solidFill>
            </a:endParaRPr>
          </a:p>
        </p:txBody>
      </p:sp>
      <p:sp>
        <p:nvSpPr>
          <p:cNvPr id="8" name="Retângulo 7"/>
          <p:cNvSpPr/>
          <p:nvPr/>
        </p:nvSpPr>
        <p:spPr>
          <a:xfrm>
            <a:off x="4488873" y="5763491"/>
            <a:ext cx="1039091" cy="2632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0162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4350" y="122395"/>
            <a:ext cx="11665975" cy="1216131"/>
          </a:xfrm>
        </p:spPr>
        <p:txBody>
          <a:bodyPr/>
          <a:lstStyle/>
          <a:p>
            <a:r>
              <a:rPr lang="pt-BR" sz="5400" dirty="0" smtClean="0"/>
              <a:t>HER-2 IN OVARIAN CARCINOMAS</a:t>
            </a:r>
            <a:endParaRPr lang="pt-BR" sz="5400" dirty="0"/>
          </a:p>
        </p:txBody>
      </p:sp>
      <p:pic>
        <p:nvPicPr>
          <p:cNvPr id="4" name="Imagem 3"/>
          <p:cNvPicPr>
            <a:picLocks noChangeAspect="1"/>
          </p:cNvPicPr>
          <p:nvPr/>
        </p:nvPicPr>
        <p:blipFill>
          <a:blip r:embed="rId2"/>
          <a:stretch>
            <a:fillRect/>
          </a:stretch>
        </p:blipFill>
        <p:spPr>
          <a:xfrm>
            <a:off x="3546764" y="1338526"/>
            <a:ext cx="9989128" cy="1809519"/>
          </a:xfrm>
          <a:prstGeom prst="rect">
            <a:avLst/>
          </a:prstGeom>
        </p:spPr>
      </p:pic>
      <p:sp>
        <p:nvSpPr>
          <p:cNvPr id="12" name="Retângulo 11"/>
          <p:cNvSpPr/>
          <p:nvPr/>
        </p:nvSpPr>
        <p:spPr>
          <a:xfrm>
            <a:off x="12881591" y="9807925"/>
            <a:ext cx="3074881" cy="400110"/>
          </a:xfrm>
          <a:prstGeom prst="rect">
            <a:avLst/>
          </a:prstGeom>
        </p:spPr>
        <p:txBody>
          <a:bodyPr wrap="none">
            <a:spAutoFit/>
          </a:bodyPr>
          <a:lstStyle/>
          <a:p>
            <a:r>
              <a:rPr lang="en-US" sz="2000" b="1" i="1" dirty="0" err="1">
                <a:solidFill>
                  <a:schemeClr val="bg1"/>
                </a:solidFill>
                <a:latin typeface="-apple-system"/>
              </a:rPr>
              <a:t>Sci</a:t>
            </a:r>
            <a:r>
              <a:rPr lang="en-US" sz="2000" b="1" i="1" dirty="0">
                <a:solidFill>
                  <a:schemeClr val="bg1"/>
                </a:solidFill>
                <a:latin typeface="-apple-system"/>
              </a:rPr>
              <a:t> Rep</a:t>
            </a:r>
            <a:r>
              <a:rPr lang="en-US" sz="2000" b="1" dirty="0">
                <a:solidFill>
                  <a:schemeClr val="bg1"/>
                </a:solidFill>
                <a:latin typeface="-apple-system"/>
              </a:rPr>
              <a:t> 14, 7992 (2024).</a:t>
            </a:r>
            <a:endParaRPr lang="pt-BR" sz="2000" b="1" dirty="0">
              <a:solidFill>
                <a:schemeClr val="bg1"/>
              </a:solidFill>
            </a:endParaRPr>
          </a:p>
        </p:txBody>
      </p:sp>
      <p:pic>
        <p:nvPicPr>
          <p:cNvPr id="3" name="Imagem 2"/>
          <p:cNvPicPr>
            <a:picLocks noChangeAspect="1"/>
          </p:cNvPicPr>
          <p:nvPr/>
        </p:nvPicPr>
        <p:blipFill>
          <a:blip r:embed="rId3"/>
          <a:stretch>
            <a:fillRect/>
          </a:stretch>
        </p:blipFill>
        <p:spPr>
          <a:xfrm>
            <a:off x="1934887" y="3333317"/>
            <a:ext cx="4362450" cy="4867275"/>
          </a:xfrm>
          <a:prstGeom prst="rect">
            <a:avLst/>
          </a:prstGeom>
        </p:spPr>
      </p:pic>
      <p:sp>
        <p:nvSpPr>
          <p:cNvPr id="13" name="CaixaDeTexto 12"/>
          <p:cNvSpPr txBox="1"/>
          <p:nvPr/>
        </p:nvSpPr>
        <p:spPr>
          <a:xfrm>
            <a:off x="1690255" y="8385864"/>
            <a:ext cx="4607082" cy="646331"/>
          </a:xfrm>
          <a:prstGeom prst="rect">
            <a:avLst/>
          </a:prstGeom>
          <a:noFill/>
        </p:spPr>
        <p:txBody>
          <a:bodyPr wrap="square" rtlCol="0">
            <a:spAutoFit/>
          </a:bodyPr>
          <a:lstStyle/>
          <a:p>
            <a:pPr marL="285750" indent="-285750">
              <a:buFontTx/>
              <a:buChar char="-"/>
            </a:pPr>
            <a:r>
              <a:rPr lang="en-US" b="1" dirty="0" smtClean="0">
                <a:solidFill>
                  <a:srgbClr val="002060"/>
                </a:solidFill>
              </a:rPr>
              <a:t>The </a:t>
            </a:r>
            <a:r>
              <a:rPr lang="en-US" b="1" dirty="0">
                <a:solidFill>
                  <a:srgbClr val="002060"/>
                </a:solidFill>
              </a:rPr>
              <a:t>anatomical distribution of tumors among patients with </a:t>
            </a:r>
            <a:r>
              <a:rPr lang="en-US" b="1" dirty="0" smtClean="0">
                <a:solidFill>
                  <a:srgbClr val="002060"/>
                </a:solidFill>
              </a:rPr>
              <a:t>HER2 </a:t>
            </a:r>
            <a:r>
              <a:rPr lang="en-US" b="1" dirty="0">
                <a:solidFill>
                  <a:srgbClr val="002060"/>
                </a:solidFill>
              </a:rPr>
              <a:t>2+ and 3+ scores </a:t>
            </a:r>
            <a:endParaRPr lang="pt-BR" b="1" dirty="0">
              <a:solidFill>
                <a:srgbClr val="002060"/>
              </a:solidFill>
            </a:endParaRPr>
          </a:p>
        </p:txBody>
      </p:sp>
      <p:sp>
        <p:nvSpPr>
          <p:cNvPr id="8" name="Retângulo 7"/>
          <p:cNvSpPr/>
          <p:nvPr/>
        </p:nvSpPr>
        <p:spPr>
          <a:xfrm>
            <a:off x="8991084" y="7967214"/>
            <a:ext cx="5930261" cy="1200329"/>
          </a:xfrm>
          <a:prstGeom prst="rect">
            <a:avLst/>
          </a:prstGeom>
        </p:spPr>
        <p:txBody>
          <a:bodyPr wrap="square">
            <a:spAutoFit/>
          </a:bodyPr>
          <a:lstStyle/>
          <a:p>
            <a:r>
              <a:rPr lang="en-US" b="1" dirty="0" smtClean="0">
                <a:solidFill>
                  <a:srgbClr val="002060"/>
                </a:solidFill>
              </a:rPr>
              <a:t>Among </a:t>
            </a:r>
            <a:r>
              <a:rPr lang="en-US" b="1" dirty="0">
                <a:solidFill>
                  <a:srgbClr val="002060"/>
                </a:solidFill>
              </a:rPr>
              <a:t>19 patients who underwent multiple </a:t>
            </a:r>
            <a:r>
              <a:rPr lang="en-US" b="1" dirty="0" err="1">
                <a:solidFill>
                  <a:srgbClr val="002060"/>
                </a:solidFill>
              </a:rPr>
              <a:t>timelagged</a:t>
            </a:r>
            <a:endParaRPr lang="en-US" b="1" dirty="0">
              <a:solidFill>
                <a:srgbClr val="002060"/>
              </a:solidFill>
            </a:endParaRPr>
          </a:p>
          <a:p>
            <a:r>
              <a:rPr lang="en-US" b="1" dirty="0">
                <a:solidFill>
                  <a:srgbClr val="002060"/>
                </a:solidFill>
              </a:rPr>
              <a:t>biopsies, </a:t>
            </a:r>
            <a:r>
              <a:rPr lang="en-US" b="1" dirty="0" smtClean="0">
                <a:solidFill>
                  <a:srgbClr val="002060"/>
                </a:solidFill>
              </a:rPr>
              <a:t>11 (57,9%) </a:t>
            </a:r>
            <a:r>
              <a:rPr lang="en-US" b="1" dirty="0">
                <a:solidFill>
                  <a:srgbClr val="002060"/>
                </a:solidFill>
              </a:rPr>
              <a:t>showed increased HER2 expression in subsequent </a:t>
            </a:r>
            <a:r>
              <a:rPr lang="en-US" b="1" dirty="0" smtClean="0">
                <a:solidFill>
                  <a:srgbClr val="002060"/>
                </a:solidFill>
              </a:rPr>
              <a:t>biopsies </a:t>
            </a:r>
            <a:r>
              <a:rPr lang="en-US" b="1" dirty="0">
                <a:solidFill>
                  <a:srgbClr val="002060"/>
                </a:solidFill>
              </a:rPr>
              <a:t>and remained unchanged in 6 (31.6%)</a:t>
            </a:r>
          </a:p>
          <a:p>
            <a:endParaRPr lang="pt-BR" b="1" dirty="0">
              <a:solidFill>
                <a:srgbClr val="002060"/>
              </a:solidFill>
            </a:endParaRPr>
          </a:p>
        </p:txBody>
      </p:sp>
      <p:pic>
        <p:nvPicPr>
          <p:cNvPr id="14" name="Imagem 13"/>
          <p:cNvPicPr>
            <a:picLocks noChangeAspect="1"/>
          </p:cNvPicPr>
          <p:nvPr/>
        </p:nvPicPr>
        <p:blipFill>
          <a:blip r:embed="rId4"/>
          <a:stretch>
            <a:fillRect/>
          </a:stretch>
        </p:blipFill>
        <p:spPr>
          <a:xfrm>
            <a:off x="8181110" y="3662958"/>
            <a:ext cx="6338454" cy="4207992"/>
          </a:xfrm>
          <a:prstGeom prst="rect">
            <a:avLst/>
          </a:prstGeom>
        </p:spPr>
      </p:pic>
    </p:spTree>
    <p:extLst>
      <p:ext uri="{BB962C8B-B14F-4D97-AF65-F5344CB8AC3E}">
        <p14:creationId xmlns:p14="http://schemas.microsoft.com/office/powerpoint/2010/main" val="2641697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4350" y="122395"/>
            <a:ext cx="11665975" cy="1216131"/>
          </a:xfrm>
        </p:spPr>
        <p:txBody>
          <a:bodyPr/>
          <a:lstStyle/>
          <a:p>
            <a:r>
              <a:rPr lang="pt-BR" sz="5400" dirty="0" smtClean="0"/>
              <a:t>HER-2 IN OVARIAN CARCINOMAS</a:t>
            </a:r>
            <a:endParaRPr lang="pt-BR" sz="5400" dirty="0"/>
          </a:p>
        </p:txBody>
      </p:sp>
      <p:pic>
        <p:nvPicPr>
          <p:cNvPr id="5" name="Imagem 4"/>
          <p:cNvPicPr>
            <a:picLocks noChangeAspect="1"/>
          </p:cNvPicPr>
          <p:nvPr/>
        </p:nvPicPr>
        <p:blipFill>
          <a:blip r:embed="rId2"/>
          <a:stretch>
            <a:fillRect/>
          </a:stretch>
        </p:blipFill>
        <p:spPr>
          <a:xfrm>
            <a:off x="2992148" y="1086716"/>
            <a:ext cx="10903962" cy="2040242"/>
          </a:xfrm>
          <a:prstGeom prst="rect">
            <a:avLst/>
          </a:prstGeom>
        </p:spPr>
      </p:pic>
      <p:sp>
        <p:nvSpPr>
          <p:cNvPr id="6" name="CaixaDeTexto 5"/>
          <p:cNvSpPr txBox="1"/>
          <p:nvPr/>
        </p:nvSpPr>
        <p:spPr>
          <a:xfrm>
            <a:off x="0" y="3126958"/>
            <a:ext cx="8839200" cy="2246769"/>
          </a:xfrm>
          <a:prstGeom prst="rect">
            <a:avLst/>
          </a:prstGeom>
          <a:noFill/>
        </p:spPr>
        <p:txBody>
          <a:bodyPr wrap="square" rtlCol="0">
            <a:spAutoFit/>
          </a:bodyPr>
          <a:lstStyle/>
          <a:p>
            <a:pPr marL="285750" indent="-285750">
              <a:buFontTx/>
              <a:buChar char="-"/>
            </a:pPr>
            <a:r>
              <a:rPr lang="pt-BR" sz="2000" b="1" dirty="0" err="1" smtClean="0">
                <a:solidFill>
                  <a:srgbClr val="002060"/>
                </a:solidFill>
              </a:rPr>
              <a:t>Uncommon</a:t>
            </a:r>
            <a:r>
              <a:rPr lang="pt-BR" sz="2000" b="1" dirty="0" smtClean="0">
                <a:solidFill>
                  <a:srgbClr val="002060"/>
                </a:solidFill>
              </a:rPr>
              <a:t> </a:t>
            </a:r>
            <a:r>
              <a:rPr lang="pt-BR" sz="2000" b="1" dirty="0" err="1" smtClean="0">
                <a:solidFill>
                  <a:srgbClr val="002060"/>
                </a:solidFill>
              </a:rPr>
              <a:t>type</a:t>
            </a:r>
            <a:r>
              <a:rPr lang="pt-BR" sz="2000" b="1" dirty="0" smtClean="0">
                <a:solidFill>
                  <a:srgbClr val="002060"/>
                </a:solidFill>
              </a:rPr>
              <a:t> </a:t>
            </a:r>
            <a:r>
              <a:rPr lang="pt-BR" sz="2000" b="1" dirty="0" err="1" smtClean="0">
                <a:solidFill>
                  <a:srgbClr val="002060"/>
                </a:solidFill>
              </a:rPr>
              <a:t>of</a:t>
            </a:r>
            <a:r>
              <a:rPr lang="pt-BR" sz="2000" b="1" dirty="0" smtClean="0">
                <a:solidFill>
                  <a:srgbClr val="002060"/>
                </a:solidFill>
              </a:rPr>
              <a:t> </a:t>
            </a:r>
            <a:r>
              <a:rPr lang="pt-BR" sz="2000" b="1" dirty="0" err="1" smtClean="0">
                <a:solidFill>
                  <a:srgbClr val="002060"/>
                </a:solidFill>
              </a:rPr>
              <a:t>Ovarian</a:t>
            </a:r>
            <a:r>
              <a:rPr lang="pt-BR" sz="2000" b="1" dirty="0" smtClean="0">
                <a:solidFill>
                  <a:srgbClr val="002060"/>
                </a:solidFill>
              </a:rPr>
              <a:t> Carcinoma (3-4%).</a:t>
            </a:r>
          </a:p>
          <a:p>
            <a:pPr marL="285750" indent="-285750">
              <a:buFontTx/>
              <a:buChar char="-"/>
            </a:pPr>
            <a:r>
              <a:rPr lang="pt-BR" sz="2000" b="1" dirty="0" err="1" smtClean="0">
                <a:solidFill>
                  <a:srgbClr val="002060"/>
                </a:solidFill>
              </a:rPr>
              <a:t>Recurrent</a:t>
            </a:r>
            <a:r>
              <a:rPr lang="pt-BR" sz="2000" b="1" dirty="0" smtClean="0">
                <a:solidFill>
                  <a:srgbClr val="002060"/>
                </a:solidFill>
              </a:rPr>
              <a:t> </a:t>
            </a:r>
            <a:r>
              <a:rPr lang="pt-BR" sz="2000" b="1" dirty="0" err="1">
                <a:solidFill>
                  <a:srgbClr val="002060"/>
                </a:solidFill>
              </a:rPr>
              <a:t>genomic</a:t>
            </a:r>
            <a:r>
              <a:rPr lang="pt-BR" sz="2000" b="1" dirty="0">
                <a:solidFill>
                  <a:srgbClr val="002060"/>
                </a:solidFill>
              </a:rPr>
              <a:t> </a:t>
            </a:r>
            <a:r>
              <a:rPr lang="pt-BR" sz="2000" b="1" dirty="0" err="1">
                <a:solidFill>
                  <a:srgbClr val="002060"/>
                </a:solidFill>
              </a:rPr>
              <a:t>alterations</a:t>
            </a:r>
            <a:r>
              <a:rPr lang="pt-BR" sz="2000" b="1" dirty="0">
                <a:solidFill>
                  <a:srgbClr val="002060"/>
                </a:solidFill>
              </a:rPr>
              <a:t> in KRAS, MYC, ERBB2, </a:t>
            </a:r>
            <a:r>
              <a:rPr lang="pt-BR" sz="2000" b="1" dirty="0" err="1">
                <a:solidFill>
                  <a:srgbClr val="002060"/>
                </a:solidFill>
              </a:rPr>
              <a:t>and</a:t>
            </a:r>
            <a:r>
              <a:rPr lang="pt-BR" sz="2000" b="1" dirty="0">
                <a:solidFill>
                  <a:srgbClr val="002060"/>
                </a:solidFill>
              </a:rPr>
              <a:t> </a:t>
            </a:r>
            <a:r>
              <a:rPr lang="pt-BR" sz="2000" b="1" dirty="0" smtClean="0">
                <a:solidFill>
                  <a:srgbClr val="002060"/>
                </a:solidFill>
              </a:rPr>
              <a:t>TP53.</a:t>
            </a:r>
          </a:p>
          <a:p>
            <a:pPr marL="285750" indent="-285750">
              <a:buFontTx/>
              <a:buChar char="-"/>
            </a:pPr>
            <a:r>
              <a:rPr lang="en-US" sz="2000" b="1" dirty="0" smtClean="0">
                <a:solidFill>
                  <a:srgbClr val="002060"/>
                </a:solidFill>
              </a:rPr>
              <a:t>Advanced MOCs: Resistance </a:t>
            </a:r>
            <a:r>
              <a:rPr lang="en-US" sz="2000" b="1" dirty="0">
                <a:solidFill>
                  <a:srgbClr val="002060"/>
                </a:solidFill>
              </a:rPr>
              <a:t>to platinum-based chemotherapy</a:t>
            </a:r>
            <a:r>
              <a:rPr lang="en-US" sz="2000" b="1" dirty="0" smtClean="0">
                <a:solidFill>
                  <a:srgbClr val="002060"/>
                </a:solidFill>
              </a:rPr>
              <a:t>, </a:t>
            </a:r>
            <a:r>
              <a:rPr lang="en-US" sz="2000" b="1" dirty="0" smtClean="0">
                <a:solidFill>
                  <a:srgbClr val="002060"/>
                </a:solidFill>
              </a:rPr>
              <a:t>poor prognosis</a:t>
            </a:r>
            <a:r>
              <a:rPr lang="en-US" sz="2000" b="1" dirty="0" smtClean="0">
                <a:solidFill>
                  <a:srgbClr val="002060"/>
                </a:solidFill>
              </a:rPr>
              <a:t>.</a:t>
            </a:r>
          </a:p>
          <a:p>
            <a:pPr marL="285750" indent="-285750">
              <a:buFontTx/>
              <a:buChar char="-"/>
            </a:pPr>
            <a:r>
              <a:rPr lang="en-US" sz="2000" b="1" dirty="0">
                <a:solidFill>
                  <a:srgbClr val="002060"/>
                </a:solidFill>
              </a:rPr>
              <a:t> </a:t>
            </a:r>
            <a:r>
              <a:rPr lang="en-US" sz="2000" b="1" dirty="0" smtClean="0">
                <a:solidFill>
                  <a:srgbClr val="002060"/>
                </a:solidFill>
              </a:rPr>
              <a:t>Her-2 (SP3) </a:t>
            </a:r>
          </a:p>
          <a:p>
            <a:pPr marL="285750" indent="-285750">
              <a:buFontTx/>
              <a:buChar char="-"/>
            </a:pPr>
            <a:r>
              <a:rPr lang="en-US" sz="2000" b="1" dirty="0" smtClean="0">
                <a:solidFill>
                  <a:srgbClr val="002060"/>
                </a:solidFill>
              </a:rPr>
              <a:t>ASCO/CAP   Breast and </a:t>
            </a:r>
            <a:r>
              <a:rPr lang="en-US" sz="2000" b="1" dirty="0" err="1" smtClean="0">
                <a:solidFill>
                  <a:srgbClr val="002060"/>
                </a:solidFill>
              </a:rPr>
              <a:t>TOGa</a:t>
            </a:r>
            <a:r>
              <a:rPr lang="en-US" sz="2000" b="1" dirty="0" smtClean="0">
                <a:solidFill>
                  <a:srgbClr val="002060"/>
                </a:solidFill>
              </a:rPr>
              <a:t>.</a:t>
            </a:r>
          </a:p>
          <a:p>
            <a:pPr marL="285750" indent="-285750">
              <a:buFontTx/>
              <a:buChar char="-"/>
            </a:pPr>
            <a:r>
              <a:rPr lang="en-US" sz="2000" b="1" dirty="0" smtClean="0">
                <a:solidFill>
                  <a:srgbClr val="002060"/>
                </a:solidFill>
              </a:rPr>
              <a:t>Heterogeneity: 3+ &gt;5% &lt;50%</a:t>
            </a:r>
          </a:p>
          <a:p>
            <a:pPr marL="285750" indent="-285750">
              <a:buFontTx/>
              <a:buChar char="-"/>
            </a:pPr>
            <a:r>
              <a:rPr lang="en-US" sz="2000" b="1" dirty="0">
                <a:solidFill>
                  <a:srgbClr val="002060"/>
                </a:solidFill>
              </a:rPr>
              <a:t> </a:t>
            </a:r>
            <a:r>
              <a:rPr lang="en-US" sz="2000" b="1" dirty="0" smtClean="0">
                <a:solidFill>
                  <a:srgbClr val="002060"/>
                </a:solidFill>
              </a:rPr>
              <a:t>29 tumors of 23 patients.</a:t>
            </a:r>
            <a:endParaRPr lang="pt-BR" sz="2000" b="1" dirty="0">
              <a:solidFill>
                <a:srgbClr val="002060"/>
              </a:solidFill>
            </a:endParaRPr>
          </a:p>
        </p:txBody>
      </p:sp>
      <p:pic>
        <p:nvPicPr>
          <p:cNvPr id="7" name="Imagem 6"/>
          <p:cNvPicPr>
            <a:picLocks noChangeAspect="1"/>
          </p:cNvPicPr>
          <p:nvPr/>
        </p:nvPicPr>
        <p:blipFill>
          <a:blip r:embed="rId3"/>
          <a:stretch>
            <a:fillRect/>
          </a:stretch>
        </p:blipFill>
        <p:spPr>
          <a:xfrm>
            <a:off x="39776" y="6135421"/>
            <a:ext cx="5904743" cy="3234533"/>
          </a:xfrm>
          <a:prstGeom prst="rect">
            <a:avLst/>
          </a:prstGeom>
        </p:spPr>
      </p:pic>
      <p:graphicFrame>
        <p:nvGraphicFramePr>
          <p:cNvPr id="11" name="Tabela 10"/>
          <p:cNvGraphicFramePr>
            <a:graphicFrameLocks noGrp="1"/>
          </p:cNvGraphicFramePr>
          <p:nvPr>
            <p:extLst>
              <p:ext uri="{D42A27DB-BD31-4B8C-83A1-F6EECF244321}">
                <p14:modId xmlns:p14="http://schemas.microsoft.com/office/powerpoint/2010/main" val="1347203343"/>
              </p:ext>
            </p:extLst>
          </p:nvPr>
        </p:nvGraphicFramePr>
        <p:xfrm>
          <a:off x="10605655" y="3336899"/>
          <a:ext cx="5527964" cy="1508760"/>
        </p:xfrm>
        <a:graphic>
          <a:graphicData uri="http://schemas.openxmlformats.org/drawingml/2006/table">
            <a:tbl>
              <a:tblPr firstRow="1" bandRow="1">
                <a:tableStyleId>{5C22544A-7EE6-4342-B048-85BDC9FD1C3A}</a:tableStyleId>
              </a:tblPr>
              <a:tblGrid>
                <a:gridCol w="1381991">
                  <a:extLst>
                    <a:ext uri="{9D8B030D-6E8A-4147-A177-3AD203B41FA5}">
                      <a16:colId xmlns:a16="http://schemas.microsoft.com/office/drawing/2014/main" val="3978166132"/>
                    </a:ext>
                  </a:extLst>
                </a:gridCol>
                <a:gridCol w="1381991">
                  <a:extLst>
                    <a:ext uri="{9D8B030D-6E8A-4147-A177-3AD203B41FA5}">
                      <a16:colId xmlns:a16="http://schemas.microsoft.com/office/drawing/2014/main" val="3144575405"/>
                    </a:ext>
                  </a:extLst>
                </a:gridCol>
                <a:gridCol w="1381991">
                  <a:extLst>
                    <a:ext uri="{9D8B030D-6E8A-4147-A177-3AD203B41FA5}">
                      <a16:colId xmlns:a16="http://schemas.microsoft.com/office/drawing/2014/main" val="2678860354"/>
                    </a:ext>
                  </a:extLst>
                </a:gridCol>
                <a:gridCol w="1381991">
                  <a:extLst>
                    <a:ext uri="{9D8B030D-6E8A-4147-A177-3AD203B41FA5}">
                      <a16:colId xmlns:a16="http://schemas.microsoft.com/office/drawing/2014/main" val="2469548377"/>
                    </a:ext>
                  </a:extLst>
                </a:gridCol>
              </a:tblGrid>
              <a:tr h="412423">
                <a:tc>
                  <a:txBody>
                    <a:bodyPr/>
                    <a:lstStyle/>
                    <a:p>
                      <a:r>
                        <a:rPr lang="pt-BR" dirty="0" smtClean="0"/>
                        <a:t>N=23</a:t>
                      </a:r>
                      <a:endParaRPr lang="pt-BR" dirty="0"/>
                    </a:p>
                  </a:txBody>
                  <a:tcPr/>
                </a:tc>
                <a:tc>
                  <a:txBody>
                    <a:bodyPr/>
                    <a:lstStyle/>
                    <a:p>
                      <a:r>
                        <a:rPr lang="en-US" dirty="0" smtClean="0"/>
                        <a:t>2+</a:t>
                      </a:r>
                      <a:endParaRPr lang="pt-BR" dirty="0"/>
                    </a:p>
                  </a:txBody>
                  <a:tcPr/>
                </a:tc>
                <a:tc>
                  <a:txBody>
                    <a:bodyPr/>
                    <a:lstStyle/>
                    <a:p>
                      <a:r>
                        <a:rPr lang="en-US" dirty="0" smtClean="0"/>
                        <a:t>3+</a:t>
                      </a:r>
                      <a:endParaRPr lang="pt-BR" dirty="0"/>
                    </a:p>
                  </a:txBody>
                  <a:tcPr/>
                </a:tc>
                <a:tc>
                  <a:txBody>
                    <a:bodyPr/>
                    <a:lstStyle/>
                    <a:p>
                      <a:r>
                        <a:rPr lang="en-US" dirty="0" smtClean="0"/>
                        <a:t>final</a:t>
                      </a:r>
                      <a:endParaRPr lang="pt-BR" dirty="0"/>
                    </a:p>
                  </a:txBody>
                  <a:tcPr/>
                </a:tc>
                <a:extLst>
                  <a:ext uri="{0D108BD9-81ED-4DB2-BD59-A6C34878D82A}">
                    <a16:rowId xmlns:a16="http://schemas.microsoft.com/office/drawing/2014/main" val="2438984020"/>
                  </a:ext>
                </a:extLst>
              </a:tr>
              <a:tr h="412423">
                <a:tc>
                  <a:txBody>
                    <a:bodyPr/>
                    <a:lstStyle/>
                    <a:p>
                      <a:r>
                        <a:rPr lang="en-US" dirty="0" smtClean="0"/>
                        <a:t>Breast</a:t>
                      </a:r>
                      <a:endParaRPr lang="pt-BR" dirty="0"/>
                    </a:p>
                  </a:txBody>
                  <a:tcPr/>
                </a:tc>
                <a:tc>
                  <a:txBody>
                    <a:bodyPr/>
                    <a:lstStyle/>
                    <a:p>
                      <a:r>
                        <a:rPr lang="en-US" dirty="0" smtClean="0"/>
                        <a:t>8 (35%)</a:t>
                      </a:r>
                      <a:endParaRPr lang="pt-BR" dirty="0"/>
                    </a:p>
                  </a:txBody>
                  <a:tcPr/>
                </a:tc>
                <a:tc>
                  <a:txBody>
                    <a:bodyPr/>
                    <a:lstStyle/>
                    <a:p>
                      <a:r>
                        <a:rPr lang="en-US" dirty="0" smtClean="0"/>
                        <a:t>6 (26%)</a:t>
                      </a:r>
                      <a:endParaRPr lang="pt-BR" dirty="0"/>
                    </a:p>
                  </a:txBody>
                  <a:tcPr/>
                </a:tc>
                <a:tc>
                  <a:txBody>
                    <a:bodyPr/>
                    <a:lstStyle/>
                    <a:p>
                      <a:r>
                        <a:rPr lang="en-US" dirty="0" smtClean="0"/>
                        <a:t>6</a:t>
                      </a:r>
                      <a:endParaRPr lang="pt-BR" dirty="0"/>
                    </a:p>
                  </a:txBody>
                  <a:tcPr/>
                </a:tc>
                <a:extLst>
                  <a:ext uri="{0D108BD9-81ED-4DB2-BD59-A6C34878D82A}">
                    <a16:rowId xmlns:a16="http://schemas.microsoft.com/office/drawing/2014/main" val="4233510518"/>
                  </a:ext>
                </a:extLst>
              </a:tr>
              <a:tr h="412423">
                <a:tc>
                  <a:txBody>
                    <a:bodyPr/>
                    <a:lstStyle/>
                    <a:p>
                      <a:r>
                        <a:rPr lang="en-US" dirty="0" smtClean="0"/>
                        <a:t>GI</a:t>
                      </a:r>
                      <a:r>
                        <a:rPr lang="en-US" baseline="0" dirty="0" smtClean="0"/>
                        <a:t> </a:t>
                      </a:r>
                      <a:endParaRPr lang="pt-BR" dirty="0"/>
                    </a:p>
                  </a:txBody>
                  <a:tcPr/>
                </a:tc>
                <a:tc>
                  <a:txBody>
                    <a:bodyPr/>
                    <a:lstStyle/>
                    <a:p>
                      <a:r>
                        <a:rPr lang="en-US" dirty="0" smtClean="0"/>
                        <a:t>13 (57%</a:t>
                      </a:r>
                      <a:endParaRPr lang="pt-BR" dirty="0"/>
                    </a:p>
                  </a:txBody>
                  <a:tcPr/>
                </a:tc>
                <a:tc>
                  <a:txBody>
                    <a:bodyPr/>
                    <a:lstStyle/>
                    <a:p>
                      <a:r>
                        <a:rPr lang="en-US" dirty="0" smtClean="0"/>
                        <a:t>7 (30%)</a:t>
                      </a:r>
                      <a:endParaRPr lang="pt-BR" dirty="0"/>
                    </a:p>
                  </a:txBody>
                  <a:tcPr/>
                </a:tc>
                <a:tc>
                  <a:txBody>
                    <a:bodyPr/>
                    <a:lstStyle/>
                    <a:p>
                      <a:r>
                        <a:rPr lang="en-US" dirty="0" smtClean="0"/>
                        <a:t>7</a:t>
                      </a:r>
                      <a:endParaRPr lang="pt-BR" dirty="0"/>
                    </a:p>
                  </a:txBody>
                  <a:tcPr/>
                </a:tc>
                <a:extLst>
                  <a:ext uri="{0D108BD9-81ED-4DB2-BD59-A6C34878D82A}">
                    <a16:rowId xmlns:a16="http://schemas.microsoft.com/office/drawing/2014/main" val="1240900801"/>
                  </a:ext>
                </a:extLst>
              </a:tr>
            </a:tbl>
          </a:graphicData>
        </a:graphic>
      </p:graphicFrame>
      <p:pic>
        <p:nvPicPr>
          <p:cNvPr id="16" name="Imagem 15"/>
          <p:cNvPicPr>
            <a:picLocks noChangeAspect="1"/>
          </p:cNvPicPr>
          <p:nvPr/>
        </p:nvPicPr>
        <p:blipFill>
          <a:blip r:embed="rId4"/>
          <a:stretch>
            <a:fillRect/>
          </a:stretch>
        </p:blipFill>
        <p:spPr>
          <a:xfrm>
            <a:off x="6624520" y="5399611"/>
            <a:ext cx="10762935" cy="2954680"/>
          </a:xfrm>
          <a:prstGeom prst="rect">
            <a:avLst/>
          </a:prstGeom>
        </p:spPr>
      </p:pic>
      <p:sp>
        <p:nvSpPr>
          <p:cNvPr id="17" name="CaixaDeTexto 16"/>
          <p:cNvSpPr txBox="1"/>
          <p:nvPr/>
        </p:nvSpPr>
        <p:spPr>
          <a:xfrm>
            <a:off x="8659761" y="8581987"/>
            <a:ext cx="6941127" cy="1015663"/>
          </a:xfrm>
          <a:prstGeom prst="rect">
            <a:avLst/>
          </a:prstGeom>
          <a:noFill/>
        </p:spPr>
        <p:txBody>
          <a:bodyPr wrap="square" rtlCol="0">
            <a:spAutoFit/>
          </a:bodyPr>
          <a:lstStyle/>
          <a:p>
            <a:r>
              <a:rPr lang="en-US" sz="2000" b="1" dirty="0">
                <a:solidFill>
                  <a:srgbClr val="002060"/>
                </a:solidFill>
              </a:rPr>
              <a:t>ASCO/CAP guidelines are accurate and resource-effective in determining HER2 overexpression in mucinous ovarian carcinoma.</a:t>
            </a:r>
            <a:endParaRPr lang="pt-BR" sz="2000" b="1" dirty="0">
              <a:solidFill>
                <a:srgbClr val="002060"/>
              </a:solidFill>
            </a:endParaRPr>
          </a:p>
        </p:txBody>
      </p:sp>
      <p:sp>
        <p:nvSpPr>
          <p:cNvPr id="18" name="Retângulo 17"/>
          <p:cNvSpPr/>
          <p:nvPr/>
        </p:nvSpPr>
        <p:spPr>
          <a:xfrm>
            <a:off x="11339996" y="9825347"/>
            <a:ext cx="4441344" cy="369332"/>
          </a:xfrm>
          <a:prstGeom prst="rect">
            <a:avLst/>
          </a:prstGeom>
        </p:spPr>
        <p:txBody>
          <a:bodyPr wrap="none">
            <a:spAutoFit/>
          </a:bodyPr>
          <a:lstStyle/>
          <a:p>
            <a:r>
              <a:rPr lang="en-US" b="1" dirty="0" err="1">
                <a:solidFill>
                  <a:schemeClr val="bg1"/>
                </a:solidFill>
              </a:rPr>
              <a:t>Int</a:t>
            </a:r>
            <a:r>
              <a:rPr lang="en-US" b="1" dirty="0">
                <a:solidFill>
                  <a:schemeClr val="bg1"/>
                </a:solidFill>
              </a:rPr>
              <a:t> J </a:t>
            </a:r>
            <a:r>
              <a:rPr lang="en-US" b="1" dirty="0" err="1">
                <a:solidFill>
                  <a:schemeClr val="bg1"/>
                </a:solidFill>
              </a:rPr>
              <a:t>Gynecol</a:t>
            </a:r>
            <a:r>
              <a:rPr lang="en-US" b="1" dirty="0">
                <a:solidFill>
                  <a:schemeClr val="bg1"/>
                </a:solidFill>
              </a:rPr>
              <a:t> </a:t>
            </a:r>
            <a:r>
              <a:rPr lang="en-US" b="1" dirty="0" err="1">
                <a:solidFill>
                  <a:schemeClr val="bg1"/>
                </a:solidFill>
              </a:rPr>
              <a:t>Pathol</a:t>
            </a:r>
            <a:r>
              <a:rPr lang="en-US" b="1" dirty="0">
                <a:solidFill>
                  <a:schemeClr val="bg1"/>
                </a:solidFill>
              </a:rPr>
              <a:t> Vol. 43, No. 3, May 2024</a:t>
            </a:r>
            <a:endParaRPr lang="pt-BR" b="1" dirty="0">
              <a:solidFill>
                <a:schemeClr val="bg1"/>
              </a:solidFill>
            </a:endParaRPr>
          </a:p>
        </p:txBody>
      </p:sp>
    </p:spTree>
    <p:extLst>
      <p:ext uri="{BB962C8B-B14F-4D97-AF65-F5344CB8AC3E}">
        <p14:creationId xmlns:p14="http://schemas.microsoft.com/office/powerpoint/2010/main" val="4962777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4350" y="122395"/>
            <a:ext cx="11665975" cy="1216131"/>
          </a:xfrm>
        </p:spPr>
        <p:txBody>
          <a:bodyPr/>
          <a:lstStyle/>
          <a:p>
            <a:r>
              <a:rPr lang="pt-BR" sz="5400" dirty="0" smtClean="0"/>
              <a:t>HER-2 IN OVARIAN CARCINOMAS</a:t>
            </a:r>
            <a:endParaRPr lang="pt-BR" sz="5400" dirty="0"/>
          </a:p>
        </p:txBody>
      </p:sp>
      <p:pic>
        <p:nvPicPr>
          <p:cNvPr id="8" name="Imagem 7"/>
          <p:cNvPicPr>
            <a:picLocks noChangeAspect="1"/>
          </p:cNvPicPr>
          <p:nvPr/>
        </p:nvPicPr>
        <p:blipFill>
          <a:blip r:embed="rId2"/>
          <a:stretch>
            <a:fillRect/>
          </a:stretch>
        </p:blipFill>
        <p:spPr>
          <a:xfrm>
            <a:off x="360651" y="3672858"/>
            <a:ext cx="2728913" cy="4206350"/>
          </a:xfrm>
          <a:prstGeom prst="rect">
            <a:avLst/>
          </a:prstGeom>
        </p:spPr>
      </p:pic>
      <p:pic>
        <p:nvPicPr>
          <p:cNvPr id="9" name="Imagem 8"/>
          <p:cNvPicPr>
            <a:picLocks noChangeAspect="1"/>
          </p:cNvPicPr>
          <p:nvPr/>
        </p:nvPicPr>
        <p:blipFill>
          <a:blip r:embed="rId3"/>
          <a:stretch>
            <a:fillRect/>
          </a:stretch>
        </p:blipFill>
        <p:spPr>
          <a:xfrm>
            <a:off x="3315248" y="3818742"/>
            <a:ext cx="7575547" cy="4014056"/>
          </a:xfrm>
          <a:prstGeom prst="rect">
            <a:avLst/>
          </a:prstGeom>
        </p:spPr>
      </p:pic>
      <p:pic>
        <p:nvPicPr>
          <p:cNvPr id="10" name="Imagem 9"/>
          <p:cNvPicPr>
            <a:picLocks noChangeAspect="1"/>
          </p:cNvPicPr>
          <p:nvPr/>
        </p:nvPicPr>
        <p:blipFill>
          <a:blip r:embed="rId4"/>
          <a:stretch>
            <a:fillRect/>
          </a:stretch>
        </p:blipFill>
        <p:spPr>
          <a:xfrm>
            <a:off x="11192054" y="3818742"/>
            <a:ext cx="7181110" cy="4014056"/>
          </a:xfrm>
          <a:prstGeom prst="rect">
            <a:avLst/>
          </a:prstGeom>
        </p:spPr>
      </p:pic>
      <p:sp>
        <p:nvSpPr>
          <p:cNvPr id="15" name="Retângulo 14"/>
          <p:cNvSpPr/>
          <p:nvPr/>
        </p:nvSpPr>
        <p:spPr>
          <a:xfrm>
            <a:off x="9698182" y="9917668"/>
            <a:ext cx="9337964" cy="369332"/>
          </a:xfrm>
          <a:prstGeom prst="rect">
            <a:avLst/>
          </a:prstGeom>
        </p:spPr>
        <p:txBody>
          <a:bodyPr wrap="square">
            <a:spAutoFit/>
          </a:bodyPr>
          <a:lstStyle/>
          <a:p>
            <a:r>
              <a:rPr lang="da-DK" b="1" dirty="0" smtClean="0">
                <a:solidFill>
                  <a:schemeClr val="bg1"/>
                </a:solidFill>
              </a:rPr>
              <a:t> </a:t>
            </a:r>
            <a:r>
              <a:rPr lang="nl-NL" b="1" dirty="0">
                <a:solidFill>
                  <a:schemeClr val="bg1"/>
                </a:solidFill>
              </a:rPr>
              <a:t>Meric-Bernstam F, et al. J Clin Oncol. 2024 Jan 1;42(1):47-58</a:t>
            </a:r>
            <a:endParaRPr lang="pt-BR" b="1" dirty="0">
              <a:solidFill>
                <a:schemeClr val="bg1"/>
              </a:solidFill>
            </a:endParaRPr>
          </a:p>
        </p:txBody>
      </p:sp>
      <p:pic>
        <p:nvPicPr>
          <p:cNvPr id="19" name="Imagem 18"/>
          <p:cNvPicPr>
            <a:picLocks noChangeAspect="1"/>
          </p:cNvPicPr>
          <p:nvPr/>
        </p:nvPicPr>
        <p:blipFill>
          <a:blip r:embed="rId5"/>
          <a:stretch>
            <a:fillRect/>
          </a:stretch>
        </p:blipFill>
        <p:spPr>
          <a:xfrm>
            <a:off x="3089564" y="1338526"/>
            <a:ext cx="9686925" cy="2124075"/>
          </a:xfrm>
          <a:prstGeom prst="rect">
            <a:avLst/>
          </a:prstGeom>
        </p:spPr>
      </p:pic>
      <p:sp>
        <p:nvSpPr>
          <p:cNvPr id="20" name="CaixaDeTexto 19"/>
          <p:cNvSpPr txBox="1"/>
          <p:nvPr/>
        </p:nvSpPr>
        <p:spPr>
          <a:xfrm>
            <a:off x="4399466" y="8030262"/>
            <a:ext cx="2888025" cy="923330"/>
          </a:xfrm>
          <a:prstGeom prst="rect">
            <a:avLst/>
          </a:prstGeom>
          <a:noFill/>
        </p:spPr>
        <p:txBody>
          <a:bodyPr wrap="square" rtlCol="0">
            <a:spAutoFit/>
          </a:bodyPr>
          <a:lstStyle/>
          <a:p>
            <a:r>
              <a:rPr lang="en-US" b="1" dirty="0" smtClean="0">
                <a:solidFill>
                  <a:srgbClr val="002060"/>
                </a:solidFill>
              </a:rPr>
              <a:t>Median PFS: 5,9 months</a:t>
            </a:r>
          </a:p>
          <a:p>
            <a:r>
              <a:rPr lang="en-US" b="1" dirty="0" smtClean="0">
                <a:solidFill>
                  <a:srgbClr val="002060"/>
                </a:solidFill>
              </a:rPr>
              <a:t>PFS 6m:  48,9 %</a:t>
            </a:r>
          </a:p>
          <a:p>
            <a:r>
              <a:rPr lang="en-US" b="1" dirty="0">
                <a:solidFill>
                  <a:srgbClr val="002060"/>
                </a:solidFill>
              </a:rPr>
              <a:t>PFS 12 m:  </a:t>
            </a:r>
            <a:r>
              <a:rPr lang="en-US" b="1" dirty="0" smtClean="0">
                <a:solidFill>
                  <a:srgbClr val="002060"/>
                </a:solidFill>
              </a:rPr>
              <a:t>31,6 %</a:t>
            </a:r>
            <a:endParaRPr lang="pt-BR" dirty="0"/>
          </a:p>
        </p:txBody>
      </p:sp>
      <p:sp>
        <p:nvSpPr>
          <p:cNvPr id="21" name="CaixaDeTexto 20"/>
          <p:cNvSpPr txBox="1"/>
          <p:nvPr/>
        </p:nvSpPr>
        <p:spPr>
          <a:xfrm>
            <a:off x="13338596" y="8030262"/>
            <a:ext cx="2888025" cy="923330"/>
          </a:xfrm>
          <a:prstGeom prst="rect">
            <a:avLst/>
          </a:prstGeom>
          <a:noFill/>
        </p:spPr>
        <p:txBody>
          <a:bodyPr wrap="square" rtlCol="0">
            <a:spAutoFit/>
          </a:bodyPr>
          <a:lstStyle/>
          <a:p>
            <a:r>
              <a:rPr lang="en-US" b="1" dirty="0" smtClean="0">
                <a:solidFill>
                  <a:srgbClr val="002060"/>
                </a:solidFill>
              </a:rPr>
              <a:t>Median OS: 13,2 months</a:t>
            </a:r>
          </a:p>
          <a:p>
            <a:r>
              <a:rPr lang="en-US" b="1" dirty="0" smtClean="0">
                <a:solidFill>
                  <a:srgbClr val="002060"/>
                </a:solidFill>
              </a:rPr>
              <a:t>PFS 6m:  77,3 %</a:t>
            </a:r>
          </a:p>
          <a:p>
            <a:r>
              <a:rPr lang="en-US" b="1" dirty="0">
                <a:solidFill>
                  <a:srgbClr val="002060"/>
                </a:solidFill>
              </a:rPr>
              <a:t>PFS 12 m:  </a:t>
            </a:r>
            <a:r>
              <a:rPr lang="en-US" b="1" dirty="0" smtClean="0">
                <a:solidFill>
                  <a:srgbClr val="002060"/>
                </a:solidFill>
              </a:rPr>
              <a:t>56,7 %</a:t>
            </a:r>
            <a:endParaRPr lang="pt-BR" dirty="0"/>
          </a:p>
        </p:txBody>
      </p:sp>
    </p:spTree>
    <p:extLst>
      <p:ext uri="{BB962C8B-B14F-4D97-AF65-F5344CB8AC3E}">
        <p14:creationId xmlns:p14="http://schemas.microsoft.com/office/powerpoint/2010/main" val="585940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4350" y="122395"/>
            <a:ext cx="11665975" cy="1216131"/>
          </a:xfrm>
        </p:spPr>
        <p:txBody>
          <a:bodyPr/>
          <a:lstStyle/>
          <a:p>
            <a:r>
              <a:rPr lang="pt-BR" sz="5400" dirty="0" smtClean="0"/>
              <a:t>HER-2 IN OVARIAN CARCINOMAS</a:t>
            </a:r>
            <a:endParaRPr lang="pt-BR" sz="5400" dirty="0"/>
          </a:p>
        </p:txBody>
      </p:sp>
      <p:sp>
        <p:nvSpPr>
          <p:cNvPr id="3" name="CaixaDeTexto 2"/>
          <p:cNvSpPr txBox="1"/>
          <p:nvPr/>
        </p:nvSpPr>
        <p:spPr>
          <a:xfrm>
            <a:off x="318655" y="1898073"/>
            <a:ext cx="5347854" cy="707886"/>
          </a:xfrm>
          <a:prstGeom prst="rect">
            <a:avLst/>
          </a:prstGeom>
          <a:noFill/>
        </p:spPr>
        <p:txBody>
          <a:bodyPr wrap="square" rtlCol="0">
            <a:spAutoFit/>
          </a:bodyPr>
          <a:lstStyle/>
          <a:p>
            <a:r>
              <a:rPr lang="pt-BR" sz="4000" b="1" dirty="0" smtClean="0">
                <a:solidFill>
                  <a:srgbClr val="FF6600"/>
                </a:solidFill>
              </a:rPr>
              <a:t>SUMMARY</a:t>
            </a:r>
            <a:endParaRPr lang="pt-BR" sz="4000" b="1" dirty="0">
              <a:solidFill>
                <a:srgbClr val="FF6600"/>
              </a:solidFill>
            </a:endParaRPr>
          </a:p>
        </p:txBody>
      </p:sp>
      <p:sp>
        <p:nvSpPr>
          <p:cNvPr id="4" name="CaixaDeTexto 3"/>
          <p:cNvSpPr txBox="1"/>
          <p:nvPr/>
        </p:nvSpPr>
        <p:spPr>
          <a:xfrm>
            <a:off x="221672" y="4267200"/>
            <a:ext cx="16140545" cy="3970318"/>
          </a:xfrm>
          <a:prstGeom prst="rect">
            <a:avLst/>
          </a:prstGeom>
          <a:noFill/>
        </p:spPr>
        <p:txBody>
          <a:bodyPr wrap="square" rtlCol="0">
            <a:spAutoFit/>
          </a:bodyPr>
          <a:lstStyle/>
          <a:p>
            <a:pPr marL="457200" indent="-457200">
              <a:buFont typeface="Arial" panose="020B0604020202020204" pitchFamily="34" charset="0"/>
              <a:buChar char="•"/>
            </a:pPr>
            <a:r>
              <a:rPr lang="pt-BR" sz="2800" b="1" dirty="0" err="1" smtClean="0">
                <a:solidFill>
                  <a:srgbClr val="002060"/>
                </a:solidFill>
              </a:rPr>
              <a:t>There</a:t>
            </a:r>
            <a:r>
              <a:rPr lang="pt-BR" sz="2800" b="1" dirty="0" smtClean="0">
                <a:solidFill>
                  <a:srgbClr val="002060"/>
                </a:solidFill>
              </a:rPr>
              <a:t> are </a:t>
            </a:r>
            <a:r>
              <a:rPr lang="pt-BR" sz="2800" b="1" dirty="0" err="1" smtClean="0">
                <a:solidFill>
                  <a:srgbClr val="002060"/>
                </a:solidFill>
              </a:rPr>
              <a:t>not</a:t>
            </a:r>
            <a:r>
              <a:rPr lang="pt-BR" sz="2800" b="1" dirty="0" smtClean="0">
                <a:solidFill>
                  <a:srgbClr val="002060"/>
                </a:solidFill>
              </a:rPr>
              <a:t> </a:t>
            </a:r>
            <a:r>
              <a:rPr lang="pt-BR" sz="2800" b="1" dirty="0" err="1" smtClean="0">
                <a:solidFill>
                  <a:srgbClr val="002060"/>
                </a:solidFill>
              </a:rPr>
              <a:t>stitiscial</a:t>
            </a:r>
            <a:r>
              <a:rPr lang="pt-BR" sz="2800" b="1" dirty="0" smtClean="0">
                <a:solidFill>
                  <a:srgbClr val="002060"/>
                </a:solidFill>
              </a:rPr>
              <a:t> </a:t>
            </a:r>
            <a:r>
              <a:rPr lang="pt-BR" sz="2800" b="1" dirty="0" err="1" smtClean="0">
                <a:solidFill>
                  <a:srgbClr val="002060"/>
                </a:solidFill>
              </a:rPr>
              <a:t>difference</a:t>
            </a:r>
            <a:r>
              <a:rPr lang="pt-BR" sz="2800" b="1" dirty="0" smtClean="0">
                <a:solidFill>
                  <a:srgbClr val="002060"/>
                </a:solidFill>
              </a:rPr>
              <a:t> </a:t>
            </a:r>
            <a:r>
              <a:rPr lang="pt-BR" sz="2800" b="1" dirty="0" err="1" smtClean="0">
                <a:solidFill>
                  <a:srgbClr val="002060"/>
                </a:solidFill>
              </a:rPr>
              <a:t>of</a:t>
            </a:r>
            <a:r>
              <a:rPr lang="pt-BR" sz="2800" b="1" dirty="0" smtClean="0">
                <a:solidFill>
                  <a:srgbClr val="002060"/>
                </a:solidFill>
              </a:rPr>
              <a:t> her-2 </a:t>
            </a:r>
            <a:r>
              <a:rPr lang="pt-BR" sz="2800" b="1" dirty="0" err="1" smtClean="0">
                <a:solidFill>
                  <a:srgbClr val="002060"/>
                </a:solidFill>
              </a:rPr>
              <a:t>expression</a:t>
            </a:r>
            <a:r>
              <a:rPr lang="pt-BR" sz="2800" b="1" dirty="0" smtClean="0">
                <a:solidFill>
                  <a:srgbClr val="002060"/>
                </a:solidFill>
              </a:rPr>
              <a:t>  in </a:t>
            </a:r>
            <a:r>
              <a:rPr lang="pt-BR" sz="2800" b="1" dirty="0" err="1" smtClean="0">
                <a:solidFill>
                  <a:srgbClr val="002060"/>
                </a:solidFill>
              </a:rPr>
              <a:t>ovary</a:t>
            </a:r>
            <a:r>
              <a:rPr lang="pt-BR" sz="2800" b="1" dirty="0" smtClean="0">
                <a:solidFill>
                  <a:srgbClr val="002060"/>
                </a:solidFill>
              </a:rPr>
              <a:t> </a:t>
            </a:r>
            <a:r>
              <a:rPr lang="pt-BR" sz="2800" b="1" dirty="0" err="1" smtClean="0">
                <a:solidFill>
                  <a:srgbClr val="002060"/>
                </a:solidFill>
              </a:rPr>
              <a:t>cancer</a:t>
            </a:r>
            <a:r>
              <a:rPr lang="pt-BR" sz="2800" b="1" dirty="0" smtClean="0">
                <a:solidFill>
                  <a:srgbClr val="002060"/>
                </a:solidFill>
              </a:rPr>
              <a:t> </a:t>
            </a:r>
            <a:r>
              <a:rPr lang="pt-BR" sz="2800" b="1" dirty="0" err="1" smtClean="0">
                <a:solidFill>
                  <a:srgbClr val="002060"/>
                </a:solidFill>
              </a:rPr>
              <a:t>according</a:t>
            </a:r>
            <a:r>
              <a:rPr lang="pt-BR" sz="2800" b="1" dirty="0" smtClean="0">
                <a:solidFill>
                  <a:srgbClr val="002060"/>
                </a:solidFill>
              </a:rPr>
              <a:t> </a:t>
            </a:r>
            <a:r>
              <a:rPr lang="pt-BR" sz="2800" b="1" dirty="0" err="1" smtClean="0">
                <a:solidFill>
                  <a:srgbClr val="002060"/>
                </a:solidFill>
              </a:rPr>
              <a:t>to</a:t>
            </a:r>
            <a:r>
              <a:rPr lang="pt-BR" sz="2800" b="1" dirty="0" smtClean="0">
                <a:solidFill>
                  <a:srgbClr val="002060"/>
                </a:solidFill>
              </a:rPr>
              <a:t> </a:t>
            </a:r>
            <a:r>
              <a:rPr lang="pt-BR" sz="2800" b="1" dirty="0" err="1" smtClean="0">
                <a:solidFill>
                  <a:srgbClr val="002060"/>
                </a:solidFill>
              </a:rPr>
              <a:t>histological</a:t>
            </a:r>
            <a:r>
              <a:rPr lang="pt-BR" sz="2800" b="1" dirty="0" smtClean="0">
                <a:solidFill>
                  <a:srgbClr val="002060"/>
                </a:solidFill>
              </a:rPr>
              <a:t> </a:t>
            </a:r>
            <a:r>
              <a:rPr lang="pt-BR" sz="2800" b="1" dirty="0" err="1" smtClean="0">
                <a:solidFill>
                  <a:srgbClr val="002060"/>
                </a:solidFill>
              </a:rPr>
              <a:t>subtypes</a:t>
            </a:r>
            <a:r>
              <a:rPr lang="pt-BR" sz="2800" b="1" dirty="0" smtClean="0">
                <a:solidFill>
                  <a:srgbClr val="002060"/>
                </a:solidFill>
              </a:rPr>
              <a:t>.</a:t>
            </a:r>
          </a:p>
          <a:p>
            <a:pPr marL="457200" indent="-457200">
              <a:buFont typeface="Arial" panose="020B0604020202020204" pitchFamily="34" charset="0"/>
              <a:buChar char="•"/>
            </a:pPr>
            <a:endParaRPr lang="pt-BR" sz="2800" b="1" dirty="0" smtClean="0">
              <a:solidFill>
                <a:srgbClr val="002060"/>
              </a:solidFill>
            </a:endParaRPr>
          </a:p>
          <a:p>
            <a:pPr marL="457200" indent="-457200">
              <a:buFont typeface="Arial" panose="020B0604020202020204" pitchFamily="34" charset="0"/>
              <a:buChar char="•"/>
            </a:pPr>
            <a:r>
              <a:rPr lang="pt-BR" sz="2800" b="1" dirty="0" err="1" smtClean="0">
                <a:solidFill>
                  <a:srgbClr val="002060"/>
                </a:solidFill>
              </a:rPr>
              <a:t>Mucinous</a:t>
            </a:r>
            <a:r>
              <a:rPr lang="pt-BR" sz="2800" b="1" dirty="0" smtClean="0">
                <a:solidFill>
                  <a:srgbClr val="002060"/>
                </a:solidFill>
              </a:rPr>
              <a:t> carcinoma are more </a:t>
            </a:r>
            <a:r>
              <a:rPr lang="pt-BR" sz="2800" b="1" dirty="0" err="1" smtClean="0">
                <a:solidFill>
                  <a:srgbClr val="002060"/>
                </a:solidFill>
              </a:rPr>
              <a:t>frequent</a:t>
            </a:r>
            <a:r>
              <a:rPr lang="pt-BR" sz="2800" b="1" dirty="0" smtClean="0">
                <a:solidFill>
                  <a:srgbClr val="002060"/>
                </a:solidFill>
              </a:rPr>
              <a:t> Her-2 positive (25-30%).</a:t>
            </a:r>
          </a:p>
          <a:p>
            <a:pPr marL="457200" indent="-457200">
              <a:buFont typeface="Arial" panose="020B0604020202020204" pitchFamily="34" charset="0"/>
              <a:buChar char="•"/>
            </a:pPr>
            <a:endParaRPr lang="pt-BR" sz="2800" b="1" dirty="0" smtClean="0">
              <a:solidFill>
                <a:srgbClr val="002060"/>
              </a:solidFill>
            </a:endParaRPr>
          </a:p>
          <a:p>
            <a:pPr marL="457200" indent="-457200">
              <a:buFont typeface="Arial" panose="020B0604020202020204" pitchFamily="34" charset="0"/>
              <a:buChar char="•"/>
            </a:pPr>
            <a:r>
              <a:rPr lang="pt-BR" sz="2800" b="1" dirty="0" smtClean="0">
                <a:solidFill>
                  <a:srgbClr val="002060"/>
                </a:solidFill>
              </a:rPr>
              <a:t>HER-2 </a:t>
            </a:r>
            <a:r>
              <a:rPr lang="pt-BR" sz="2800" b="1" dirty="0" err="1" smtClean="0">
                <a:solidFill>
                  <a:srgbClr val="002060"/>
                </a:solidFill>
              </a:rPr>
              <a:t>evaluation</a:t>
            </a:r>
            <a:r>
              <a:rPr lang="pt-BR" sz="2800" b="1" dirty="0" smtClean="0">
                <a:solidFill>
                  <a:srgbClr val="002060"/>
                </a:solidFill>
              </a:rPr>
              <a:t> </a:t>
            </a:r>
            <a:r>
              <a:rPr lang="pt-BR" sz="2800" b="1" dirty="0" err="1" smtClean="0">
                <a:solidFill>
                  <a:srgbClr val="002060"/>
                </a:solidFill>
              </a:rPr>
              <a:t>of</a:t>
            </a:r>
            <a:r>
              <a:rPr lang="pt-BR" sz="2800" b="1" dirty="0" smtClean="0">
                <a:solidFill>
                  <a:srgbClr val="002060"/>
                </a:solidFill>
              </a:rPr>
              <a:t> </a:t>
            </a:r>
            <a:r>
              <a:rPr lang="pt-BR" sz="2800" b="1" dirty="0" err="1" smtClean="0">
                <a:solidFill>
                  <a:srgbClr val="002060"/>
                </a:solidFill>
              </a:rPr>
              <a:t>ovary</a:t>
            </a:r>
            <a:r>
              <a:rPr lang="pt-BR" sz="2800" b="1" dirty="0" smtClean="0">
                <a:solidFill>
                  <a:srgbClr val="002060"/>
                </a:solidFill>
              </a:rPr>
              <a:t> </a:t>
            </a:r>
            <a:r>
              <a:rPr lang="pt-BR" sz="2800" b="1" dirty="0" err="1" smtClean="0">
                <a:solidFill>
                  <a:srgbClr val="002060"/>
                </a:solidFill>
              </a:rPr>
              <a:t>cancers</a:t>
            </a:r>
            <a:r>
              <a:rPr lang="pt-BR" sz="2800" b="1" dirty="0" smtClean="0">
                <a:solidFill>
                  <a:srgbClr val="002060"/>
                </a:solidFill>
              </a:rPr>
              <a:t> </a:t>
            </a:r>
            <a:r>
              <a:rPr lang="pt-BR" sz="2800" b="1" dirty="0" err="1" smtClean="0">
                <a:solidFill>
                  <a:srgbClr val="002060"/>
                </a:solidFill>
              </a:rPr>
              <a:t>should</a:t>
            </a:r>
            <a:r>
              <a:rPr lang="pt-BR" sz="2800" b="1" dirty="0" smtClean="0">
                <a:solidFill>
                  <a:srgbClr val="002060"/>
                </a:solidFill>
              </a:rPr>
              <a:t> </a:t>
            </a:r>
            <a:r>
              <a:rPr lang="pt-BR" sz="2800" b="1" dirty="0" err="1" smtClean="0">
                <a:solidFill>
                  <a:srgbClr val="002060"/>
                </a:solidFill>
              </a:rPr>
              <a:t>be</a:t>
            </a:r>
            <a:r>
              <a:rPr lang="pt-BR" sz="2800" b="1" dirty="0" smtClean="0">
                <a:solidFill>
                  <a:srgbClr val="002060"/>
                </a:solidFill>
              </a:rPr>
              <a:t> </a:t>
            </a:r>
            <a:r>
              <a:rPr lang="pt-BR" sz="2800" b="1" dirty="0" err="1" smtClean="0">
                <a:solidFill>
                  <a:srgbClr val="002060"/>
                </a:solidFill>
              </a:rPr>
              <a:t>done</a:t>
            </a:r>
            <a:r>
              <a:rPr lang="pt-BR" sz="2800" b="1" dirty="0" smtClean="0">
                <a:solidFill>
                  <a:srgbClr val="002060"/>
                </a:solidFill>
              </a:rPr>
              <a:t> </a:t>
            </a:r>
            <a:r>
              <a:rPr lang="pt-BR" sz="2800" b="1" dirty="0" err="1" smtClean="0">
                <a:solidFill>
                  <a:srgbClr val="002060"/>
                </a:solidFill>
              </a:rPr>
              <a:t>according</a:t>
            </a:r>
            <a:r>
              <a:rPr lang="pt-BR" sz="2800" b="1" dirty="0" smtClean="0">
                <a:solidFill>
                  <a:srgbClr val="002060"/>
                </a:solidFill>
              </a:rPr>
              <a:t> </a:t>
            </a:r>
            <a:r>
              <a:rPr lang="pt-BR" sz="2800" b="1" dirty="0" err="1" smtClean="0">
                <a:solidFill>
                  <a:srgbClr val="002060"/>
                </a:solidFill>
              </a:rPr>
              <a:t>TOGa</a:t>
            </a:r>
            <a:r>
              <a:rPr lang="pt-BR" sz="2800" b="1" dirty="0" smtClean="0">
                <a:solidFill>
                  <a:srgbClr val="002060"/>
                </a:solidFill>
              </a:rPr>
              <a:t> </a:t>
            </a:r>
            <a:r>
              <a:rPr lang="pt-BR" sz="2800" b="1" dirty="0" err="1" smtClean="0">
                <a:solidFill>
                  <a:srgbClr val="002060"/>
                </a:solidFill>
              </a:rPr>
              <a:t>Trial</a:t>
            </a:r>
            <a:r>
              <a:rPr lang="pt-BR" sz="2800" b="1" dirty="0" smtClean="0">
                <a:solidFill>
                  <a:srgbClr val="002060"/>
                </a:solidFill>
              </a:rPr>
              <a:t> </a:t>
            </a:r>
            <a:r>
              <a:rPr lang="pt-BR" sz="2800" b="1" dirty="0" err="1" smtClean="0">
                <a:solidFill>
                  <a:srgbClr val="002060"/>
                </a:solidFill>
              </a:rPr>
              <a:t>criteria</a:t>
            </a:r>
            <a:r>
              <a:rPr lang="pt-BR" sz="2800" b="1" dirty="0" smtClean="0">
                <a:solidFill>
                  <a:srgbClr val="002060"/>
                </a:solidFill>
              </a:rPr>
              <a:t>.</a:t>
            </a:r>
          </a:p>
          <a:p>
            <a:pPr marL="457200" indent="-457200">
              <a:buFont typeface="Arial" panose="020B0604020202020204" pitchFamily="34" charset="0"/>
              <a:buChar char="•"/>
            </a:pPr>
            <a:endParaRPr lang="pt-BR" sz="2800" b="1" dirty="0">
              <a:solidFill>
                <a:srgbClr val="002060"/>
              </a:solidFill>
            </a:endParaRPr>
          </a:p>
          <a:p>
            <a:pPr marL="457200" indent="-457200">
              <a:buFont typeface="Arial" panose="020B0604020202020204" pitchFamily="34" charset="0"/>
              <a:buChar char="•"/>
            </a:pPr>
            <a:r>
              <a:rPr lang="en-US" sz="2800" b="1" dirty="0" smtClean="0">
                <a:solidFill>
                  <a:srgbClr val="002060"/>
                </a:solidFill>
              </a:rPr>
              <a:t>Ovarian </a:t>
            </a:r>
            <a:r>
              <a:rPr lang="en-US" sz="2800" b="1" dirty="0">
                <a:solidFill>
                  <a:srgbClr val="002060"/>
                </a:solidFill>
              </a:rPr>
              <a:t>carcinomas with Her-2 </a:t>
            </a:r>
            <a:r>
              <a:rPr lang="en-US" sz="2800" b="1" dirty="0">
                <a:solidFill>
                  <a:srgbClr val="002060"/>
                </a:solidFill>
              </a:rPr>
              <a:t> </a:t>
            </a:r>
            <a:r>
              <a:rPr lang="en-US" sz="2800" b="1" dirty="0" smtClean="0">
                <a:solidFill>
                  <a:srgbClr val="002060"/>
                </a:solidFill>
              </a:rPr>
              <a:t>3</a:t>
            </a:r>
            <a:r>
              <a:rPr lang="en-US" sz="2800" b="1" dirty="0">
                <a:solidFill>
                  <a:srgbClr val="002060"/>
                </a:solidFill>
              </a:rPr>
              <a:t>+ expression have </a:t>
            </a:r>
            <a:r>
              <a:rPr lang="en-US" sz="2800" b="1" dirty="0" smtClean="0">
                <a:solidFill>
                  <a:srgbClr val="002060"/>
                </a:solidFill>
              </a:rPr>
              <a:t>the best clinical </a:t>
            </a:r>
            <a:r>
              <a:rPr lang="en-US" sz="2800" b="1" dirty="0">
                <a:solidFill>
                  <a:srgbClr val="002060"/>
                </a:solidFill>
              </a:rPr>
              <a:t>benefits with anti Her-2 therapy (T-</a:t>
            </a:r>
            <a:r>
              <a:rPr lang="en-US" sz="2800" b="1" dirty="0" err="1">
                <a:solidFill>
                  <a:srgbClr val="002060"/>
                </a:solidFill>
              </a:rPr>
              <a:t>Dx</a:t>
            </a:r>
            <a:r>
              <a:rPr lang="en-US" sz="2800" b="1" dirty="0" smtClean="0">
                <a:solidFill>
                  <a:srgbClr val="002060"/>
                </a:solidFill>
              </a:rPr>
              <a:t>). </a:t>
            </a:r>
            <a:endParaRPr lang="pt-BR" sz="2800" b="1" dirty="0">
              <a:solidFill>
                <a:schemeClr val="accent6">
                  <a:lumMod val="50000"/>
                </a:schemeClr>
              </a:solidFill>
            </a:endParaRPr>
          </a:p>
          <a:p>
            <a:pPr marL="285750" indent="-285750">
              <a:buFontTx/>
              <a:buChar char="-"/>
            </a:pPr>
            <a:endParaRPr lang="pt-BR" sz="2800" b="1" dirty="0">
              <a:solidFill>
                <a:srgbClr val="002060"/>
              </a:solidFill>
            </a:endParaRPr>
          </a:p>
        </p:txBody>
      </p:sp>
    </p:spTree>
    <p:extLst>
      <p:ext uri="{BB962C8B-B14F-4D97-AF65-F5344CB8AC3E}">
        <p14:creationId xmlns:p14="http://schemas.microsoft.com/office/powerpoint/2010/main" val="25319903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3359950" y="4328277"/>
            <a:ext cx="11665975" cy="1216131"/>
          </a:xfrm>
        </p:spPr>
        <p:txBody>
          <a:bodyPr/>
          <a:lstStyle/>
          <a:p>
            <a:r>
              <a:rPr lang="pt-BR" sz="6000" dirty="0" smtClean="0">
                <a:solidFill>
                  <a:schemeClr val="accent6">
                    <a:lumMod val="50000"/>
                  </a:schemeClr>
                </a:solidFill>
              </a:rPr>
              <a:t>HER-2 IN CERVICAL CARCINOMAS</a:t>
            </a:r>
            <a:endParaRPr lang="pt-BR" sz="6000" dirty="0">
              <a:solidFill>
                <a:schemeClr val="accent6">
                  <a:lumMod val="50000"/>
                </a:schemeClr>
              </a:solidFill>
            </a:endParaRPr>
          </a:p>
        </p:txBody>
      </p:sp>
    </p:spTree>
    <p:extLst>
      <p:ext uri="{BB962C8B-B14F-4D97-AF65-F5344CB8AC3E}">
        <p14:creationId xmlns:p14="http://schemas.microsoft.com/office/powerpoint/2010/main" val="3820423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pic>
        <p:nvPicPr>
          <p:cNvPr id="3" name="Imagem 2"/>
          <p:cNvPicPr>
            <a:picLocks noChangeAspect="1"/>
          </p:cNvPicPr>
          <p:nvPr/>
        </p:nvPicPr>
        <p:blipFill>
          <a:blip r:embed="rId4"/>
          <a:stretch>
            <a:fillRect/>
          </a:stretch>
        </p:blipFill>
        <p:spPr>
          <a:xfrm>
            <a:off x="3572598" y="1365737"/>
            <a:ext cx="8905875" cy="1647825"/>
          </a:xfrm>
          <a:prstGeom prst="rect">
            <a:avLst/>
          </a:prstGeom>
        </p:spPr>
      </p:pic>
      <p:sp>
        <p:nvSpPr>
          <p:cNvPr id="5" name="Retângulo 4"/>
          <p:cNvSpPr/>
          <p:nvPr/>
        </p:nvSpPr>
        <p:spPr>
          <a:xfrm>
            <a:off x="575186" y="4050437"/>
            <a:ext cx="16459200" cy="3539430"/>
          </a:xfrm>
          <a:prstGeom prst="rect">
            <a:avLst/>
          </a:prstGeom>
        </p:spPr>
        <p:txBody>
          <a:bodyPr wrap="square">
            <a:spAutoFit/>
          </a:bodyPr>
          <a:lstStyle/>
          <a:p>
            <a:r>
              <a:rPr lang="en-US" sz="2800" b="1" dirty="0" smtClean="0">
                <a:solidFill>
                  <a:srgbClr val="002060"/>
                </a:solidFill>
              </a:rPr>
              <a:t>1- How </a:t>
            </a:r>
            <a:r>
              <a:rPr lang="en-US" sz="2800" b="1" dirty="0">
                <a:solidFill>
                  <a:srgbClr val="002060"/>
                </a:solidFill>
              </a:rPr>
              <a:t>common is HER2 overexpression/amplification in patients with invasive CC? </a:t>
            </a:r>
            <a:endParaRPr lang="en-US" sz="2800" b="1" dirty="0" smtClean="0">
              <a:solidFill>
                <a:srgbClr val="002060"/>
              </a:solidFill>
            </a:endParaRPr>
          </a:p>
          <a:p>
            <a:endParaRPr lang="en-US" sz="2800" b="1" dirty="0" smtClean="0">
              <a:solidFill>
                <a:srgbClr val="002060"/>
              </a:solidFill>
            </a:endParaRPr>
          </a:p>
          <a:p>
            <a:r>
              <a:rPr lang="en-US" sz="2800" b="1" dirty="0" smtClean="0">
                <a:solidFill>
                  <a:srgbClr val="002060"/>
                </a:solidFill>
              </a:rPr>
              <a:t>2- </a:t>
            </a:r>
            <a:r>
              <a:rPr lang="en-US" sz="2800" b="1" dirty="0">
                <a:solidFill>
                  <a:srgbClr val="002060"/>
                </a:solidFill>
              </a:rPr>
              <a:t>Is the proportion of HER2-positive CC significantly different in studies that used ASCO/ CAP compliant methodology and those that used other methods? </a:t>
            </a:r>
            <a:endParaRPr lang="en-US" sz="2800" b="1" dirty="0" smtClean="0">
              <a:solidFill>
                <a:srgbClr val="002060"/>
              </a:solidFill>
            </a:endParaRPr>
          </a:p>
          <a:p>
            <a:endParaRPr lang="en-US" sz="2800" b="1" dirty="0" smtClean="0">
              <a:solidFill>
                <a:srgbClr val="002060"/>
              </a:solidFill>
            </a:endParaRPr>
          </a:p>
          <a:p>
            <a:r>
              <a:rPr lang="en-US" sz="2800" b="1" dirty="0" smtClean="0">
                <a:solidFill>
                  <a:srgbClr val="002060"/>
                </a:solidFill>
              </a:rPr>
              <a:t>3- </a:t>
            </a:r>
            <a:r>
              <a:rPr lang="en-US" sz="2800" b="1" dirty="0">
                <a:solidFill>
                  <a:srgbClr val="002060"/>
                </a:solidFill>
              </a:rPr>
              <a:t>Is there a relationship between HER2 pooled prevalence and relevant subgroups, such as histologic subtype, World Health Organization (WHO) geographic region, tumor stage, primary antibody brand, and year of publication?</a:t>
            </a:r>
            <a:endParaRPr lang="pt-BR" sz="2800" b="1" dirty="0">
              <a:solidFill>
                <a:srgbClr val="002060"/>
              </a:solidFill>
            </a:endParaRPr>
          </a:p>
        </p:txBody>
      </p:sp>
      <p:sp>
        <p:nvSpPr>
          <p:cNvPr id="6" name="Retângulo 5"/>
          <p:cNvSpPr/>
          <p:nvPr/>
        </p:nvSpPr>
        <p:spPr>
          <a:xfrm>
            <a:off x="12241161" y="9797534"/>
            <a:ext cx="3046027" cy="400110"/>
          </a:xfrm>
          <a:prstGeom prst="rect">
            <a:avLst/>
          </a:prstGeom>
        </p:spPr>
        <p:txBody>
          <a:bodyPr wrap="none">
            <a:spAutoFit/>
          </a:bodyPr>
          <a:lstStyle/>
          <a:p>
            <a:r>
              <a:rPr lang="pt-BR" sz="2000" b="1" dirty="0" smtClean="0">
                <a:solidFill>
                  <a:schemeClr val="bg1"/>
                </a:solidFill>
              </a:rPr>
              <a:t> </a:t>
            </a:r>
            <a:r>
              <a:rPr lang="pt-BR" sz="2000" b="1" dirty="0" err="1">
                <a:solidFill>
                  <a:schemeClr val="bg1"/>
                </a:solidFill>
              </a:rPr>
              <a:t>PLoS</a:t>
            </a:r>
            <a:r>
              <a:rPr lang="pt-BR" sz="2000" b="1" dirty="0">
                <a:solidFill>
                  <a:schemeClr val="bg1"/>
                </a:solidFill>
              </a:rPr>
              <a:t> ONE 16(9): e0257976</a:t>
            </a:r>
          </a:p>
        </p:txBody>
      </p:sp>
    </p:spTree>
    <p:extLst>
      <p:ext uri="{BB962C8B-B14F-4D97-AF65-F5344CB8AC3E}">
        <p14:creationId xmlns:p14="http://schemas.microsoft.com/office/powerpoint/2010/main" val="3341353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pic>
        <p:nvPicPr>
          <p:cNvPr id="3" name="Imagem 2"/>
          <p:cNvPicPr>
            <a:picLocks noChangeAspect="1"/>
          </p:cNvPicPr>
          <p:nvPr/>
        </p:nvPicPr>
        <p:blipFill>
          <a:blip r:embed="rId4"/>
          <a:stretch>
            <a:fillRect/>
          </a:stretch>
        </p:blipFill>
        <p:spPr>
          <a:xfrm>
            <a:off x="3572598" y="1365737"/>
            <a:ext cx="8905875" cy="1647825"/>
          </a:xfrm>
          <a:prstGeom prst="rect">
            <a:avLst/>
          </a:prstGeom>
        </p:spPr>
      </p:pic>
      <p:sp>
        <p:nvSpPr>
          <p:cNvPr id="7" name="Retângulo 6"/>
          <p:cNvSpPr/>
          <p:nvPr/>
        </p:nvSpPr>
        <p:spPr>
          <a:xfrm>
            <a:off x="12241161" y="9797534"/>
            <a:ext cx="3046027" cy="400110"/>
          </a:xfrm>
          <a:prstGeom prst="rect">
            <a:avLst/>
          </a:prstGeom>
        </p:spPr>
        <p:txBody>
          <a:bodyPr wrap="none">
            <a:spAutoFit/>
          </a:bodyPr>
          <a:lstStyle/>
          <a:p>
            <a:r>
              <a:rPr lang="pt-BR" sz="2000" b="1" dirty="0" smtClean="0"/>
              <a:t> </a:t>
            </a:r>
            <a:r>
              <a:rPr lang="pt-BR" sz="2000" b="1" dirty="0" err="1">
                <a:solidFill>
                  <a:schemeClr val="bg1"/>
                </a:solidFill>
              </a:rPr>
              <a:t>PLoS</a:t>
            </a:r>
            <a:r>
              <a:rPr lang="pt-BR" sz="2000" b="1" dirty="0">
                <a:solidFill>
                  <a:schemeClr val="bg1"/>
                </a:solidFill>
              </a:rPr>
              <a:t> ONE 16(9): e0257976</a:t>
            </a:r>
          </a:p>
        </p:txBody>
      </p:sp>
      <p:pic>
        <p:nvPicPr>
          <p:cNvPr id="12" name="Imagem 11"/>
          <p:cNvPicPr>
            <a:picLocks noChangeAspect="1"/>
          </p:cNvPicPr>
          <p:nvPr/>
        </p:nvPicPr>
        <p:blipFill>
          <a:blip r:embed="rId5"/>
          <a:stretch>
            <a:fillRect/>
          </a:stretch>
        </p:blipFill>
        <p:spPr>
          <a:xfrm>
            <a:off x="5984153" y="3013562"/>
            <a:ext cx="8440738" cy="6629313"/>
          </a:xfrm>
          <a:prstGeom prst="rect">
            <a:avLst/>
          </a:prstGeom>
        </p:spPr>
      </p:pic>
      <p:sp>
        <p:nvSpPr>
          <p:cNvPr id="6" name="CaixaDeTexto 5"/>
          <p:cNvSpPr txBox="1"/>
          <p:nvPr/>
        </p:nvSpPr>
        <p:spPr>
          <a:xfrm>
            <a:off x="401782" y="4034062"/>
            <a:ext cx="5278582" cy="2308324"/>
          </a:xfrm>
          <a:prstGeom prst="rect">
            <a:avLst/>
          </a:prstGeom>
          <a:noFill/>
        </p:spPr>
        <p:txBody>
          <a:bodyPr wrap="square" rtlCol="0">
            <a:spAutoFit/>
          </a:bodyPr>
          <a:lstStyle/>
          <a:p>
            <a:pPr marL="342900" indent="-342900">
              <a:buFontTx/>
              <a:buChar char="-"/>
            </a:pPr>
            <a:r>
              <a:rPr lang="en-US" sz="2400" b="1" dirty="0" smtClean="0">
                <a:solidFill>
                  <a:srgbClr val="002060"/>
                </a:solidFill>
              </a:rPr>
              <a:t>IHC 3+: 2,5% - 32,7%</a:t>
            </a:r>
          </a:p>
          <a:p>
            <a:pPr marL="342900" indent="-342900">
              <a:buFontTx/>
              <a:buChar char="-"/>
            </a:pPr>
            <a:endParaRPr lang="en-US" sz="2400" b="1" dirty="0" smtClean="0">
              <a:solidFill>
                <a:srgbClr val="002060"/>
              </a:solidFill>
            </a:endParaRPr>
          </a:p>
          <a:p>
            <a:pPr marL="342900" indent="-342900">
              <a:buFontTx/>
              <a:buChar char="-"/>
            </a:pPr>
            <a:r>
              <a:rPr lang="en-US" sz="2400" b="1" dirty="0" smtClean="0">
                <a:solidFill>
                  <a:srgbClr val="002060"/>
                </a:solidFill>
              </a:rPr>
              <a:t>Her-2 amplification: 6,0% - 36%</a:t>
            </a:r>
          </a:p>
          <a:p>
            <a:pPr marL="342900" indent="-342900">
              <a:buFontTx/>
              <a:buChar char="-"/>
            </a:pPr>
            <a:endParaRPr lang="en-US" sz="2400" b="1" dirty="0">
              <a:solidFill>
                <a:srgbClr val="002060"/>
              </a:solidFill>
            </a:endParaRPr>
          </a:p>
          <a:p>
            <a:pPr marL="342900" indent="-342900">
              <a:buFontTx/>
              <a:buChar char="-"/>
            </a:pPr>
            <a:r>
              <a:rPr lang="en-US" sz="2400" b="1" dirty="0" smtClean="0">
                <a:solidFill>
                  <a:srgbClr val="002060"/>
                </a:solidFill>
              </a:rPr>
              <a:t>Different </a:t>
            </a:r>
            <a:r>
              <a:rPr lang="en-US" sz="2400" b="1" dirty="0">
                <a:solidFill>
                  <a:srgbClr val="002060"/>
                </a:solidFill>
              </a:rPr>
              <a:t>methodologies  for Her-2 </a:t>
            </a:r>
            <a:r>
              <a:rPr lang="en-US" sz="2400" b="1" dirty="0" smtClean="0">
                <a:solidFill>
                  <a:srgbClr val="002060"/>
                </a:solidFill>
              </a:rPr>
              <a:t>analysis</a:t>
            </a:r>
            <a:endParaRPr lang="pt-BR" sz="2400" b="1" dirty="0">
              <a:solidFill>
                <a:srgbClr val="002060"/>
              </a:solidFill>
            </a:endParaRPr>
          </a:p>
        </p:txBody>
      </p:sp>
    </p:spTree>
    <p:extLst>
      <p:ext uri="{BB962C8B-B14F-4D97-AF65-F5344CB8AC3E}">
        <p14:creationId xmlns:p14="http://schemas.microsoft.com/office/powerpoint/2010/main" val="255080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ctrTitle"/>
          </p:nvPr>
        </p:nvSpPr>
        <p:spPr>
          <a:xfrm>
            <a:off x="2729345" y="4328277"/>
            <a:ext cx="13141707" cy="1216131"/>
          </a:xfrm>
        </p:spPr>
        <p:txBody>
          <a:bodyPr/>
          <a:lstStyle/>
          <a:p>
            <a:r>
              <a:rPr lang="pt-BR" sz="6000" dirty="0" smtClean="0">
                <a:solidFill>
                  <a:schemeClr val="accent6">
                    <a:lumMod val="50000"/>
                  </a:schemeClr>
                </a:solidFill>
              </a:rPr>
              <a:t>HER-2 IN ENDOMETRIAL CARCINOMAS</a:t>
            </a:r>
            <a:endParaRPr lang="pt-BR" sz="6000" dirty="0">
              <a:solidFill>
                <a:schemeClr val="accent6">
                  <a:lumMod val="50000"/>
                </a:schemeClr>
              </a:solidFill>
            </a:endParaRPr>
          </a:p>
        </p:txBody>
      </p:sp>
    </p:spTree>
    <p:extLst>
      <p:ext uri="{BB962C8B-B14F-4D97-AF65-F5344CB8AC3E}">
        <p14:creationId xmlns:p14="http://schemas.microsoft.com/office/powerpoint/2010/main" val="927626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pic>
        <p:nvPicPr>
          <p:cNvPr id="3" name="Imagem 2"/>
          <p:cNvPicPr>
            <a:picLocks noChangeAspect="1"/>
          </p:cNvPicPr>
          <p:nvPr/>
        </p:nvPicPr>
        <p:blipFill>
          <a:blip r:embed="rId4"/>
          <a:stretch>
            <a:fillRect/>
          </a:stretch>
        </p:blipFill>
        <p:spPr>
          <a:xfrm>
            <a:off x="3572598" y="1365737"/>
            <a:ext cx="8905875" cy="1647825"/>
          </a:xfrm>
          <a:prstGeom prst="rect">
            <a:avLst/>
          </a:prstGeom>
        </p:spPr>
      </p:pic>
      <p:pic>
        <p:nvPicPr>
          <p:cNvPr id="5" name="Imagem 4"/>
          <p:cNvPicPr>
            <a:picLocks noChangeAspect="1"/>
          </p:cNvPicPr>
          <p:nvPr/>
        </p:nvPicPr>
        <p:blipFill>
          <a:blip r:embed="rId5"/>
          <a:stretch>
            <a:fillRect/>
          </a:stretch>
        </p:blipFill>
        <p:spPr>
          <a:xfrm>
            <a:off x="4461598" y="3484196"/>
            <a:ext cx="5257800" cy="4905375"/>
          </a:xfrm>
          <a:prstGeom prst="rect">
            <a:avLst/>
          </a:prstGeom>
        </p:spPr>
      </p:pic>
      <p:pic>
        <p:nvPicPr>
          <p:cNvPr id="7" name="Imagem 6"/>
          <p:cNvPicPr>
            <a:picLocks noChangeAspect="1"/>
          </p:cNvPicPr>
          <p:nvPr/>
        </p:nvPicPr>
        <p:blipFill>
          <a:blip r:embed="rId6"/>
          <a:stretch>
            <a:fillRect/>
          </a:stretch>
        </p:blipFill>
        <p:spPr>
          <a:xfrm>
            <a:off x="11356976" y="3202415"/>
            <a:ext cx="5113193" cy="5926138"/>
          </a:xfrm>
          <a:prstGeom prst="rect">
            <a:avLst/>
          </a:prstGeom>
        </p:spPr>
      </p:pic>
      <p:sp>
        <p:nvSpPr>
          <p:cNvPr id="8" name="Retângulo 7"/>
          <p:cNvSpPr/>
          <p:nvPr/>
        </p:nvSpPr>
        <p:spPr>
          <a:xfrm>
            <a:off x="12241161" y="9797534"/>
            <a:ext cx="3046027" cy="400110"/>
          </a:xfrm>
          <a:prstGeom prst="rect">
            <a:avLst/>
          </a:prstGeom>
        </p:spPr>
        <p:txBody>
          <a:bodyPr wrap="none">
            <a:spAutoFit/>
          </a:bodyPr>
          <a:lstStyle/>
          <a:p>
            <a:r>
              <a:rPr lang="pt-BR" sz="2000" b="1" dirty="0" smtClean="0"/>
              <a:t> </a:t>
            </a:r>
            <a:r>
              <a:rPr lang="pt-BR" sz="2000" b="1" dirty="0" err="1">
                <a:solidFill>
                  <a:schemeClr val="bg1"/>
                </a:solidFill>
              </a:rPr>
              <a:t>PLoS</a:t>
            </a:r>
            <a:r>
              <a:rPr lang="pt-BR" sz="2000" b="1" dirty="0">
                <a:solidFill>
                  <a:schemeClr val="bg1"/>
                </a:solidFill>
              </a:rPr>
              <a:t> ONE 16(9): e0257976</a:t>
            </a:r>
          </a:p>
        </p:txBody>
      </p:sp>
      <p:pic>
        <p:nvPicPr>
          <p:cNvPr id="9" name="Imagem 8"/>
          <p:cNvPicPr>
            <a:picLocks noChangeAspect="1"/>
          </p:cNvPicPr>
          <p:nvPr/>
        </p:nvPicPr>
        <p:blipFill>
          <a:blip r:embed="rId7"/>
          <a:stretch>
            <a:fillRect/>
          </a:stretch>
        </p:blipFill>
        <p:spPr>
          <a:xfrm>
            <a:off x="5032233" y="3185319"/>
            <a:ext cx="4898302" cy="298542"/>
          </a:xfrm>
          <a:prstGeom prst="rect">
            <a:avLst/>
          </a:prstGeom>
        </p:spPr>
      </p:pic>
      <p:pic>
        <p:nvPicPr>
          <p:cNvPr id="10" name="Imagem 9"/>
          <p:cNvPicPr>
            <a:picLocks noChangeAspect="1"/>
          </p:cNvPicPr>
          <p:nvPr/>
        </p:nvPicPr>
        <p:blipFill>
          <a:blip r:embed="rId7"/>
          <a:stretch>
            <a:fillRect/>
          </a:stretch>
        </p:blipFill>
        <p:spPr>
          <a:xfrm>
            <a:off x="11356976" y="3013562"/>
            <a:ext cx="4898302" cy="298542"/>
          </a:xfrm>
          <a:prstGeom prst="rect">
            <a:avLst/>
          </a:prstGeom>
        </p:spPr>
      </p:pic>
      <p:sp>
        <p:nvSpPr>
          <p:cNvPr id="11" name="CaixaDeTexto 10"/>
          <p:cNvSpPr txBox="1"/>
          <p:nvPr/>
        </p:nvSpPr>
        <p:spPr>
          <a:xfrm>
            <a:off x="5219700" y="8624447"/>
            <a:ext cx="4191000" cy="369332"/>
          </a:xfrm>
          <a:prstGeom prst="rect">
            <a:avLst/>
          </a:prstGeom>
          <a:noFill/>
        </p:spPr>
        <p:txBody>
          <a:bodyPr wrap="square" rtlCol="0">
            <a:spAutoFit/>
          </a:bodyPr>
          <a:lstStyle/>
          <a:p>
            <a:r>
              <a:rPr lang="pt-BR" b="1" dirty="0" smtClean="0">
                <a:solidFill>
                  <a:schemeClr val="accent6">
                    <a:lumMod val="50000"/>
                  </a:schemeClr>
                </a:solidFill>
              </a:rPr>
              <a:t>CAP/ASCO COMPLIANT= 5,7%</a:t>
            </a:r>
            <a:endParaRPr lang="pt-BR" b="1" dirty="0">
              <a:solidFill>
                <a:schemeClr val="accent6">
                  <a:lumMod val="50000"/>
                </a:schemeClr>
              </a:solidFill>
            </a:endParaRPr>
          </a:p>
        </p:txBody>
      </p:sp>
      <p:sp>
        <p:nvSpPr>
          <p:cNvPr id="12" name="CaixaDeTexto 11"/>
          <p:cNvSpPr txBox="1"/>
          <p:nvPr/>
        </p:nvSpPr>
        <p:spPr>
          <a:xfrm>
            <a:off x="12433300" y="9128553"/>
            <a:ext cx="4191000" cy="369332"/>
          </a:xfrm>
          <a:prstGeom prst="rect">
            <a:avLst/>
          </a:prstGeom>
          <a:noFill/>
        </p:spPr>
        <p:txBody>
          <a:bodyPr wrap="square" rtlCol="0">
            <a:spAutoFit/>
          </a:bodyPr>
          <a:lstStyle/>
          <a:p>
            <a:r>
              <a:rPr lang="pt-BR" b="1" dirty="0" smtClean="0">
                <a:solidFill>
                  <a:schemeClr val="accent6">
                    <a:lumMod val="50000"/>
                  </a:schemeClr>
                </a:solidFill>
              </a:rPr>
              <a:t>CAP/ASCO  NON COMPLIANT= 27,0%</a:t>
            </a:r>
            <a:endParaRPr lang="pt-BR" b="1" dirty="0">
              <a:solidFill>
                <a:schemeClr val="accent6">
                  <a:lumMod val="50000"/>
                </a:schemeClr>
              </a:solidFill>
            </a:endParaRPr>
          </a:p>
        </p:txBody>
      </p:sp>
      <p:sp>
        <p:nvSpPr>
          <p:cNvPr id="13" name="CaixaDeTexto 12"/>
          <p:cNvSpPr txBox="1"/>
          <p:nvPr/>
        </p:nvSpPr>
        <p:spPr>
          <a:xfrm>
            <a:off x="71296" y="5308600"/>
            <a:ext cx="4470400" cy="461665"/>
          </a:xfrm>
          <a:prstGeom prst="rect">
            <a:avLst/>
          </a:prstGeom>
          <a:noFill/>
        </p:spPr>
        <p:txBody>
          <a:bodyPr wrap="square" rtlCol="0">
            <a:spAutoFit/>
          </a:bodyPr>
          <a:lstStyle/>
          <a:p>
            <a:r>
              <a:rPr lang="pt-BR" sz="2400" b="1" dirty="0" smtClean="0">
                <a:solidFill>
                  <a:schemeClr val="accent6">
                    <a:lumMod val="50000"/>
                  </a:schemeClr>
                </a:solidFill>
              </a:rPr>
              <a:t>HER-2 OVEREXPRESSION : 17,0%</a:t>
            </a:r>
            <a:endParaRPr lang="pt-BR" sz="2400" b="1" dirty="0">
              <a:solidFill>
                <a:schemeClr val="accent6">
                  <a:lumMod val="50000"/>
                </a:schemeClr>
              </a:solidFill>
            </a:endParaRPr>
          </a:p>
        </p:txBody>
      </p:sp>
    </p:spTree>
    <p:extLst>
      <p:ext uri="{BB962C8B-B14F-4D97-AF65-F5344CB8AC3E}">
        <p14:creationId xmlns:p14="http://schemas.microsoft.com/office/powerpoint/2010/main" val="4180581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pic>
        <p:nvPicPr>
          <p:cNvPr id="6" name="Imagem 5"/>
          <p:cNvPicPr>
            <a:picLocks noChangeAspect="1"/>
          </p:cNvPicPr>
          <p:nvPr/>
        </p:nvPicPr>
        <p:blipFill>
          <a:blip r:embed="rId4"/>
          <a:stretch>
            <a:fillRect/>
          </a:stretch>
        </p:blipFill>
        <p:spPr>
          <a:xfrm>
            <a:off x="3185077" y="2664961"/>
            <a:ext cx="5763805" cy="2766994"/>
          </a:xfrm>
          <a:prstGeom prst="rect">
            <a:avLst/>
          </a:prstGeom>
        </p:spPr>
      </p:pic>
      <p:pic>
        <p:nvPicPr>
          <p:cNvPr id="8" name="Imagem 7"/>
          <p:cNvPicPr>
            <a:picLocks noChangeAspect="1"/>
          </p:cNvPicPr>
          <p:nvPr/>
        </p:nvPicPr>
        <p:blipFill>
          <a:blip r:embed="rId5"/>
          <a:stretch>
            <a:fillRect/>
          </a:stretch>
        </p:blipFill>
        <p:spPr>
          <a:xfrm>
            <a:off x="3185077" y="5628779"/>
            <a:ext cx="5803650" cy="3366265"/>
          </a:xfrm>
          <a:prstGeom prst="rect">
            <a:avLst/>
          </a:prstGeom>
        </p:spPr>
      </p:pic>
      <p:sp>
        <p:nvSpPr>
          <p:cNvPr id="9" name="CaixaDeTexto 8"/>
          <p:cNvSpPr txBox="1"/>
          <p:nvPr/>
        </p:nvSpPr>
        <p:spPr>
          <a:xfrm>
            <a:off x="2909887" y="1991608"/>
            <a:ext cx="10414000" cy="523220"/>
          </a:xfrm>
          <a:prstGeom prst="rect">
            <a:avLst/>
          </a:prstGeom>
          <a:noFill/>
        </p:spPr>
        <p:txBody>
          <a:bodyPr wrap="square" rtlCol="0">
            <a:spAutoFit/>
          </a:bodyPr>
          <a:lstStyle/>
          <a:p>
            <a:r>
              <a:rPr lang="pt-BR" sz="2800" b="1" dirty="0" smtClean="0">
                <a:solidFill>
                  <a:schemeClr val="accent6">
                    <a:lumMod val="50000"/>
                  </a:schemeClr>
                </a:solidFill>
              </a:rPr>
              <a:t>Maior frequência de positividade para Her-2 em </a:t>
            </a:r>
            <a:r>
              <a:rPr lang="pt-BR" sz="2800" b="1" dirty="0" err="1" smtClean="0">
                <a:solidFill>
                  <a:schemeClr val="accent6">
                    <a:lumMod val="50000"/>
                  </a:schemeClr>
                </a:solidFill>
              </a:rPr>
              <a:t>Adenocarcinomas</a:t>
            </a:r>
            <a:endParaRPr lang="pt-BR" sz="2800" b="1" dirty="0">
              <a:solidFill>
                <a:schemeClr val="accent6">
                  <a:lumMod val="50000"/>
                </a:schemeClr>
              </a:solidFill>
            </a:endParaRPr>
          </a:p>
        </p:txBody>
      </p:sp>
      <p:sp>
        <p:nvSpPr>
          <p:cNvPr id="10" name="Retângulo 9"/>
          <p:cNvSpPr/>
          <p:nvPr/>
        </p:nvSpPr>
        <p:spPr>
          <a:xfrm>
            <a:off x="12241161" y="9797534"/>
            <a:ext cx="3046027" cy="400110"/>
          </a:xfrm>
          <a:prstGeom prst="rect">
            <a:avLst/>
          </a:prstGeom>
        </p:spPr>
        <p:txBody>
          <a:bodyPr wrap="none">
            <a:spAutoFit/>
          </a:bodyPr>
          <a:lstStyle/>
          <a:p>
            <a:r>
              <a:rPr lang="pt-BR" sz="2000" b="1" dirty="0" smtClean="0"/>
              <a:t> </a:t>
            </a:r>
            <a:r>
              <a:rPr lang="pt-BR" sz="2000" b="1" dirty="0" err="1">
                <a:solidFill>
                  <a:schemeClr val="bg1"/>
                </a:solidFill>
              </a:rPr>
              <a:t>PLoS</a:t>
            </a:r>
            <a:r>
              <a:rPr lang="pt-BR" sz="2000" b="1" dirty="0">
                <a:solidFill>
                  <a:schemeClr val="bg1"/>
                </a:solidFill>
              </a:rPr>
              <a:t> ONE 16(9): e0257976</a:t>
            </a:r>
          </a:p>
        </p:txBody>
      </p:sp>
      <p:sp>
        <p:nvSpPr>
          <p:cNvPr id="11" name="Retângulo 10"/>
          <p:cNvSpPr/>
          <p:nvPr/>
        </p:nvSpPr>
        <p:spPr>
          <a:xfrm>
            <a:off x="44354" y="3830993"/>
            <a:ext cx="7226301" cy="369332"/>
          </a:xfrm>
          <a:prstGeom prst="rect">
            <a:avLst/>
          </a:prstGeom>
        </p:spPr>
        <p:txBody>
          <a:bodyPr wrap="square">
            <a:spAutoFit/>
          </a:bodyPr>
          <a:lstStyle/>
          <a:p>
            <a:r>
              <a:rPr lang="en-US" b="1" dirty="0" smtClean="0">
                <a:solidFill>
                  <a:schemeClr val="accent6">
                    <a:lumMod val="50000"/>
                  </a:schemeClr>
                </a:solidFill>
              </a:rPr>
              <a:t>HER2 </a:t>
            </a:r>
            <a:r>
              <a:rPr lang="en-US" b="1" dirty="0">
                <a:solidFill>
                  <a:schemeClr val="accent6">
                    <a:lumMod val="50000"/>
                  </a:schemeClr>
                </a:solidFill>
              </a:rPr>
              <a:t>overexpression was 4.1% </a:t>
            </a:r>
            <a:r>
              <a:rPr lang="en-US" b="1" dirty="0" smtClean="0">
                <a:solidFill>
                  <a:schemeClr val="accent6">
                    <a:lumMod val="50000"/>
                  </a:schemeClr>
                </a:solidFill>
              </a:rPr>
              <a:t> </a:t>
            </a:r>
            <a:endParaRPr lang="pt-BR" b="1" dirty="0">
              <a:solidFill>
                <a:schemeClr val="accent6">
                  <a:lumMod val="50000"/>
                </a:schemeClr>
              </a:solidFill>
            </a:endParaRPr>
          </a:p>
        </p:txBody>
      </p:sp>
      <p:sp>
        <p:nvSpPr>
          <p:cNvPr id="12" name="Retângulo 11"/>
          <p:cNvSpPr/>
          <p:nvPr/>
        </p:nvSpPr>
        <p:spPr>
          <a:xfrm>
            <a:off x="72064" y="7325768"/>
            <a:ext cx="3230352" cy="923330"/>
          </a:xfrm>
          <a:prstGeom prst="rect">
            <a:avLst/>
          </a:prstGeom>
        </p:spPr>
        <p:txBody>
          <a:bodyPr wrap="square">
            <a:spAutoFit/>
          </a:bodyPr>
          <a:lstStyle/>
          <a:p>
            <a:r>
              <a:rPr lang="en-US" b="1" dirty="0" smtClean="0">
                <a:solidFill>
                  <a:schemeClr val="accent6">
                    <a:lumMod val="50000"/>
                  </a:schemeClr>
                </a:solidFill>
              </a:rPr>
              <a:t>HER2 overexpression in non-squamous </a:t>
            </a:r>
            <a:r>
              <a:rPr lang="en-US" b="1" dirty="0">
                <a:solidFill>
                  <a:schemeClr val="accent6">
                    <a:lumMod val="50000"/>
                  </a:schemeClr>
                </a:solidFill>
              </a:rPr>
              <a:t>carcinoma </a:t>
            </a:r>
            <a:r>
              <a:rPr lang="en-US" b="1" dirty="0" smtClean="0">
                <a:solidFill>
                  <a:schemeClr val="accent6">
                    <a:lumMod val="50000"/>
                  </a:schemeClr>
                </a:solidFill>
              </a:rPr>
              <a:t>was 10.3%</a:t>
            </a:r>
            <a:endParaRPr lang="pt-BR" b="1" dirty="0">
              <a:solidFill>
                <a:schemeClr val="accent6">
                  <a:lumMod val="50000"/>
                </a:schemeClr>
              </a:solidFill>
            </a:endParaRPr>
          </a:p>
        </p:txBody>
      </p:sp>
      <p:sp>
        <p:nvSpPr>
          <p:cNvPr id="13" name="Retângulo 12"/>
          <p:cNvSpPr/>
          <p:nvPr/>
        </p:nvSpPr>
        <p:spPr>
          <a:xfrm>
            <a:off x="10752940" y="3290305"/>
            <a:ext cx="6661119" cy="369332"/>
          </a:xfrm>
          <a:prstGeom prst="rect">
            <a:avLst/>
          </a:prstGeom>
        </p:spPr>
        <p:txBody>
          <a:bodyPr wrap="none">
            <a:spAutoFit/>
          </a:bodyPr>
          <a:lstStyle/>
          <a:p>
            <a:r>
              <a:rPr lang="en-US" b="1" dirty="0">
                <a:solidFill>
                  <a:schemeClr val="accent6">
                    <a:lumMod val="50000"/>
                  </a:schemeClr>
                </a:solidFill>
              </a:rPr>
              <a:t>Studies that included both squamous and non-squamous </a:t>
            </a:r>
            <a:r>
              <a:rPr lang="en-US" b="1" dirty="0" smtClean="0">
                <a:solidFill>
                  <a:schemeClr val="accent6">
                    <a:lumMod val="50000"/>
                  </a:schemeClr>
                </a:solidFill>
              </a:rPr>
              <a:t>histology</a:t>
            </a:r>
            <a:endParaRPr lang="pt-BR" b="1" dirty="0">
              <a:solidFill>
                <a:schemeClr val="accent6">
                  <a:lumMod val="50000"/>
                </a:schemeClr>
              </a:solidFill>
            </a:endParaRPr>
          </a:p>
        </p:txBody>
      </p:sp>
      <p:pic>
        <p:nvPicPr>
          <p:cNvPr id="14" name="Imagem 13"/>
          <p:cNvPicPr>
            <a:picLocks noChangeAspect="1"/>
          </p:cNvPicPr>
          <p:nvPr/>
        </p:nvPicPr>
        <p:blipFill>
          <a:blip r:embed="rId6"/>
          <a:stretch>
            <a:fillRect/>
          </a:stretch>
        </p:blipFill>
        <p:spPr>
          <a:xfrm>
            <a:off x="10728809" y="3830993"/>
            <a:ext cx="6685250" cy="4591674"/>
          </a:xfrm>
          <a:prstGeom prst="rect">
            <a:avLst/>
          </a:prstGeom>
        </p:spPr>
      </p:pic>
    </p:spTree>
    <p:extLst>
      <p:ext uri="{BB962C8B-B14F-4D97-AF65-F5344CB8AC3E}">
        <p14:creationId xmlns:p14="http://schemas.microsoft.com/office/powerpoint/2010/main" val="228383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sp>
        <p:nvSpPr>
          <p:cNvPr id="9" name="CaixaDeTexto 8"/>
          <p:cNvSpPr txBox="1"/>
          <p:nvPr/>
        </p:nvSpPr>
        <p:spPr>
          <a:xfrm>
            <a:off x="575186" y="1328549"/>
            <a:ext cx="5637213" cy="954107"/>
          </a:xfrm>
          <a:prstGeom prst="rect">
            <a:avLst/>
          </a:prstGeom>
          <a:noFill/>
          <a:ln w="28575">
            <a:solidFill>
              <a:srgbClr val="002060"/>
            </a:solidFill>
          </a:ln>
        </p:spPr>
        <p:txBody>
          <a:bodyPr wrap="square" rtlCol="0">
            <a:spAutoFit/>
          </a:bodyPr>
          <a:lstStyle/>
          <a:p>
            <a:pPr algn="ctr"/>
            <a:r>
              <a:rPr lang="pt-BR" sz="2800" b="1" dirty="0" err="1" smtClean="0">
                <a:solidFill>
                  <a:schemeClr val="accent6">
                    <a:lumMod val="50000"/>
                  </a:schemeClr>
                </a:solidFill>
              </a:rPr>
              <a:t>Overexpression</a:t>
            </a:r>
            <a:r>
              <a:rPr lang="pt-BR" sz="2800" b="1" dirty="0" smtClean="0">
                <a:solidFill>
                  <a:schemeClr val="accent6">
                    <a:lumMod val="50000"/>
                  </a:schemeClr>
                </a:solidFill>
              </a:rPr>
              <a:t> </a:t>
            </a:r>
            <a:r>
              <a:rPr lang="pt-BR" sz="2800" b="1" dirty="0" err="1" smtClean="0">
                <a:solidFill>
                  <a:schemeClr val="accent6">
                    <a:lumMod val="50000"/>
                  </a:schemeClr>
                </a:solidFill>
              </a:rPr>
              <a:t>frequency</a:t>
            </a:r>
            <a:r>
              <a:rPr lang="pt-BR" sz="2800" b="1" dirty="0" smtClean="0">
                <a:solidFill>
                  <a:schemeClr val="accent6">
                    <a:lumMod val="50000"/>
                  </a:schemeClr>
                </a:solidFill>
              </a:rPr>
              <a:t> </a:t>
            </a:r>
            <a:r>
              <a:rPr lang="pt-BR" sz="2800" b="1" dirty="0" err="1" smtClean="0">
                <a:solidFill>
                  <a:schemeClr val="accent6">
                    <a:lumMod val="50000"/>
                  </a:schemeClr>
                </a:solidFill>
              </a:rPr>
              <a:t>according</a:t>
            </a:r>
            <a:endParaRPr lang="pt-BR" sz="2800" b="1" dirty="0" smtClean="0">
              <a:solidFill>
                <a:schemeClr val="accent6">
                  <a:lumMod val="50000"/>
                </a:schemeClr>
              </a:solidFill>
            </a:endParaRPr>
          </a:p>
          <a:p>
            <a:pPr algn="ctr"/>
            <a:r>
              <a:rPr lang="pt-BR" sz="2800" b="1" dirty="0" smtClean="0">
                <a:solidFill>
                  <a:schemeClr val="accent6">
                    <a:lumMod val="50000"/>
                  </a:schemeClr>
                </a:solidFill>
              </a:rPr>
              <a:t> </a:t>
            </a:r>
            <a:r>
              <a:rPr lang="pt-BR" sz="2800" b="1" dirty="0" err="1" smtClean="0">
                <a:solidFill>
                  <a:schemeClr val="accent6">
                    <a:lumMod val="50000"/>
                  </a:schemeClr>
                </a:solidFill>
              </a:rPr>
              <a:t>to</a:t>
            </a:r>
            <a:r>
              <a:rPr lang="pt-BR" sz="2800" b="1" dirty="0" smtClean="0">
                <a:solidFill>
                  <a:schemeClr val="accent6">
                    <a:lumMod val="50000"/>
                  </a:schemeClr>
                </a:solidFill>
              </a:rPr>
              <a:t> </a:t>
            </a:r>
            <a:r>
              <a:rPr lang="pt-BR" sz="2800" b="1" dirty="0" err="1" smtClean="0">
                <a:solidFill>
                  <a:schemeClr val="accent6">
                    <a:lumMod val="50000"/>
                  </a:schemeClr>
                </a:solidFill>
              </a:rPr>
              <a:t>antibody</a:t>
            </a:r>
            <a:r>
              <a:rPr lang="pt-BR" sz="2800" b="1" dirty="0" smtClean="0">
                <a:solidFill>
                  <a:schemeClr val="accent6">
                    <a:lumMod val="50000"/>
                  </a:schemeClr>
                </a:solidFill>
              </a:rPr>
              <a:t> </a:t>
            </a:r>
            <a:r>
              <a:rPr lang="pt-BR" sz="2800" b="1" dirty="0" err="1" smtClean="0">
                <a:solidFill>
                  <a:schemeClr val="accent6">
                    <a:lumMod val="50000"/>
                  </a:schemeClr>
                </a:solidFill>
              </a:rPr>
              <a:t>brand</a:t>
            </a:r>
            <a:endParaRPr lang="pt-BR" sz="2800" b="1" dirty="0">
              <a:solidFill>
                <a:schemeClr val="accent6">
                  <a:lumMod val="50000"/>
                </a:schemeClr>
              </a:solidFill>
            </a:endParaRPr>
          </a:p>
        </p:txBody>
      </p:sp>
      <p:sp>
        <p:nvSpPr>
          <p:cNvPr id="10" name="Retângulo 9"/>
          <p:cNvSpPr/>
          <p:nvPr/>
        </p:nvSpPr>
        <p:spPr>
          <a:xfrm>
            <a:off x="12241161" y="9797534"/>
            <a:ext cx="3046027" cy="400110"/>
          </a:xfrm>
          <a:prstGeom prst="rect">
            <a:avLst/>
          </a:prstGeom>
        </p:spPr>
        <p:txBody>
          <a:bodyPr wrap="none">
            <a:spAutoFit/>
          </a:bodyPr>
          <a:lstStyle/>
          <a:p>
            <a:r>
              <a:rPr lang="pt-BR" sz="2000" b="1" dirty="0" smtClean="0">
                <a:solidFill>
                  <a:schemeClr val="bg1"/>
                </a:solidFill>
              </a:rPr>
              <a:t> </a:t>
            </a:r>
            <a:r>
              <a:rPr lang="pt-BR" sz="2000" b="1" dirty="0" err="1">
                <a:solidFill>
                  <a:schemeClr val="bg1"/>
                </a:solidFill>
              </a:rPr>
              <a:t>PLoS</a:t>
            </a:r>
            <a:r>
              <a:rPr lang="pt-BR" sz="2000" b="1" dirty="0">
                <a:solidFill>
                  <a:schemeClr val="bg1"/>
                </a:solidFill>
              </a:rPr>
              <a:t> ONE 16(9): e0257976</a:t>
            </a:r>
          </a:p>
        </p:txBody>
      </p:sp>
      <p:pic>
        <p:nvPicPr>
          <p:cNvPr id="5" name="Imagem 4"/>
          <p:cNvPicPr>
            <a:picLocks noChangeAspect="1"/>
          </p:cNvPicPr>
          <p:nvPr/>
        </p:nvPicPr>
        <p:blipFill>
          <a:blip r:embed="rId4"/>
          <a:stretch>
            <a:fillRect/>
          </a:stretch>
        </p:blipFill>
        <p:spPr>
          <a:xfrm>
            <a:off x="6408173" y="1216131"/>
            <a:ext cx="6381750" cy="8172450"/>
          </a:xfrm>
          <a:prstGeom prst="rect">
            <a:avLst/>
          </a:prstGeom>
        </p:spPr>
      </p:pic>
      <p:sp>
        <p:nvSpPr>
          <p:cNvPr id="7" name="Elipse 6"/>
          <p:cNvSpPr/>
          <p:nvPr/>
        </p:nvSpPr>
        <p:spPr>
          <a:xfrm>
            <a:off x="9338698" y="4066731"/>
            <a:ext cx="368300" cy="250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p:cNvSpPr/>
          <p:nvPr/>
        </p:nvSpPr>
        <p:spPr>
          <a:xfrm>
            <a:off x="9253996" y="6591300"/>
            <a:ext cx="368300" cy="250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1054100" y="4840691"/>
            <a:ext cx="3365500" cy="923330"/>
          </a:xfrm>
          <a:prstGeom prst="rect">
            <a:avLst/>
          </a:prstGeom>
          <a:noFill/>
          <a:ln>
            <a:solidFill>
              <a:srgbClr val="002060"/>
            </a:solidFill>
          </a:ln>
        </p:spPr>
        <p:txBody>
          <a:bodyPr wrap="square" rtlCol="0">
            <a:spAutoFit/>
          </a:bodyPr>
          <a:lstStyle/>
          <a:p>
            <a:r>
              <a:rPr lang="pt-BR" b="1" dirty="0" smtClean="0">
                <a:solidFill>
                  <a:schemeClr val="accent6">
                    <a:lumMod val="50000"/>
                  </a:schemeClr>
                </a:solidFill>
              </a:rPr>
              <a:t>DAKO HERCEPTEST SHOWED TWICE OF THE POSITIVITY  OF VENTANA</a:t>
            </a:r>
            <a:endParaRPr lang="pt-BR" b="1" dirty="0">
              <a:solidFill>
                <a:schemeClr val="accent6">
                  <a:lumMod val="50000"/>
                </a:schemeClr>
              </a:solidFill>
            </a:endParaRPr>
          </a:p>
        </p:txBody>
      </p:sp>
    </p:spTree>
    <p:extLst>
      <p:ext uri="{BB962C8B-B14F-4D97-AF65-F5344CB8AC3E}">
        <p14:creationId xmlns:p14="http://schemas.microsoft.com/office/powerpoint/2010/main" val="3245629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5186" y="0"/>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066525"/>
            <a:ext cx="3234724" cy="299212"/>
          </a:xfrm>
          <a:prstGeom prst="rect">
            <a:avLst/>
          </a:prstGeom>
        </p:spPr>
      </p:pic>
      <p:sp>
        <p:nvSpPr>
          <p:cNvPr id="9" name="CaixaDeTexto 8"/>
          <p:cNvSpPr txBox="1"/>
          <p:nvPr/>
        </p:nvSpPr>
        <p:spPr>
          <a:xfrm>
            <a:off x="270386" y="1478155"/>
            <a:ext cx="5637213" cy="954107"/>
          </a:xfrm>
          <a:prstGeom prst="rect">
            <a:avLst/>
          </a:prstGeom>
          <a:noFill/>
          <a:ln w="28575">
            <a:solidFill>
              <a:srgbClr val="002060"/>
            </a:solidFill>
          </a:ln>
        </p:spPr>
        <p:txBody>
          <a:bodyPr wrap="square" rtlCol="0">
            <a:spAutoFit/>
          </a:bodyPr>
          <a:lstStyle/>
          <a:p>
            <a:pPr algn="ctr"/>
            <a:r>
              <a:rPr lang="pt-BR" sz="2800" b="1" dirty="0" smtClean="0">
                <a:solidFill>
                  <a:schemeClr val="accent6">
                    <a:lumMod val="50000"/>
                  </a:schemeClr>
                </a:solidFill>
              </a:rPr>
              <a:t>Her-2 </a:t>
            </a:r>
            <a:r>
              <a:rPr lang="pt-BR" sz="2800" b="1" dirty="0" err="1" smtClean="0">
                <a:solidFill>
                  <a:schemeClr val="accent6">
                    <a:lumMod val="50000"/>
                  </a:schemeClr>
                </a:solidFill>
              </a:rPr>
              <a:t>amplification</a:t>
            </a:r>
            <a:r>
              <a:rPr lang="pt-BR" sz="2800" b="1" dirty="0" smtClean="0">
                <a:solidFill>
                  <a:schemeClr val="accent6">
                    <a:lumMod val="50000"/>
                  </a:schemeClr>
                </a:solidFill>
              </a:rPr>
              <a:t> </a:t>
            </a:r>
            <a:r>
              <a:rPr lang="pt-BR" sz="2800" b="1" dirty="0" err="1" smtClean="0">
                <a:solidFill>
                  <a:schemeClr val="accent6">
                    <a:lumMod val="50000"/>
                  </a:schemeClr>
                </a:solidFill>
              </a:rPr>
              <a:t>according</a:t>
            </a:r>
            <a:r>
              <a:rPr lang="pt-BR" sz="2800" b="1" dirty="0" smtClean="0">
                <a:solidFill>
                  <a:schemeClr val="accent6">
                    <a:lumMod val="50000"/>
                  </a:schemeClr>
                </a:solidFill>
              </a:rPr>
              <a:t> </a:t>
            </a:r>
            <a:r>
              <a:rPr lang="pt-BR" sz="2800" b="1" dirty="0" err="1" smtClean="0">
                <a:solidFill>
                  <a:schemeClr val="accent6">
                    <a:lumMod val="50000"/>
                  </a:schemeClr>
                </a:solidFill>
              </a:rPr>
              <a:t>to</a:t>
            </a:r>
            <a:r>
              <a:rPr lang="pt-BR" sz="2800" b="1" dirty="0" smtClean="0">
                <a:solidFill>
                  <a:schemeClr val="accent6">
                    <a:lumMod val="50000"/>
                  </a:schemeClr>
                </a:solidFill>
              </a:rPr>
              <a:t> </a:t>
            </a:r>
            <a:r>
              <a:rPr lang="pt-BR" sz="2800" b="1" dirty="0" err="1" smtClean="0">
                <a:solidFill>
                  <a:schemeClr val="accent6">
                    <a:lumMod val="50000"/>
                  </a:schemeClr>
                </a:solidFill>
              </a:rPr>
              <a:t>histological</a:t>
            </a:r>
            <a:r>
              <a:rPr lang="pt-BR" sz="2800" b="1" dirty="0" smtClean="0">
                <a:solidFill>
                  <a:schemeClr val="accent6">
                    <a:lumMod val="50000"/>
                  </a:schemeClr>
                </a:solidFill>
              </a:rPr>
              <a:t> </a:t>
            </a:r>
            <a:r>
              <a:rPr lang="pt-BR" sz="2800" b="1" dirty="0" err="1" smtClean="0">
                <a:solidFill>
                  <a:schemeClr val="accent6">
                    <a:lumMod val="50000"/>
                  </a:schemeClr>
                </a:solidFill>
              </a:rPr>
              <a:t>subtypes</a:t>
            </a:r>
            <a:endParaRPr lang="pt-BR" sz="2800" b="1" dirty="0">
              <a:solidFill>
                <a:schemeClr val="accent6">
                  <a:lumMod val="50000"/>
                </a:schemeClr>
              </a:solidFill>
            </a:endParaRPr>
          </a:p>
        </p:txBody>
      </p:sp>
      <p:sp>
        <p:nvSpPr>
          <p:cNvPr id="10" name="Retângulo 9"/>
          <p:cNvSpPr/>
          <p:nvPr/>
        </p:nvSpPr>
        <p:spPr>
          <a:xfrm>
            <a:off x="12241161" y="9797534"/>
            <a:ext cx="3046027" cy="400110"/>
          </a:xfrm>
          <a:prstGeom prst="rect">
            <a:avLst/>
          </a:prstGeom>
        </p:spPr>
        <p:txBody>
          <a:bodyPr wrap="none">
            <a:spAutoFit/>
          </a:bodyPr>
          <a:lstStyle/>
          <a:p>
            <a:r>
              <a:rPr lang="pt-BR" sz="2000" b="1" dirty="0" smtClean="0">
                <a:solidFill>
                  <a:schemeClr val="bg1"/>
                </a:solidFill>
              </a:rPr>
              <a:t> </a:t>
            </a:r>
            <a:r>
              <a:rPr lang="pt-BR" sz="2000" b="1" dirty="0" err="1">
                <a:solidFill>
                  <a:schemeClr val="bg1"/>
                </a:solidFill>
              </a:rPr>
              <a:t>PLoS</a:t>
            </a:r>
            <a:r>
              <a:rPr lang="pt-BR" sz="2000" b="1" dirty="0">
                <a:solidFill>
                  <a:schemeClr val="bg1"/>
                </a:solidFill>
              </a:rPr>
              <a:t> ONE 16(9): e0257976</a:t>
            </a:r>
          </a:p>
        </p:txBody>
      </p:sp>
      <p:pic>
        <p:nvPicPr>
          <p:cNvPr id="3" name="Imagem 2"/>
          <p:cNvPicPr>
            <a:picLocks noChangeAspect="1"/>
          </p:cNvPicPr>
          <p:nvPr/>
        </p:nvPicPr>
        <p:blipFill>
          <a:blip r:embed="rId4"/>
          <a:stretch>
            <a:fillRect/>
          </a:stretch>
        </p:blipFill>
        <p:spPr>
          <a:xfrm>
            <a:off x="6316662" y="1587500"/>
            <a:ext cx="6151121" cy="8071368"/>
          </a:xfrm>
          <a:prstGeom prst="rect">
            <a:avLst/>
          </a:prstGeom>
        </p:spPr>
      </p:pic>
      <p:pic>
        <p:nvPicPr>
          <p:cNvPr id="6" name="Imagem 5"/>
          <p:cNvPicPr>
            <a:picLocks noChangeAspect="1"/>
          </p:cNvPicPr>
          <p:nvPr/>
        </p:nvPicPr>
        <p:blipFill>
          <a:blip r:embed="rId5"/>
          <a:stretch>
            <a:fillRect/>
          </a:stretch>
        </p:blipFill>
        <p:spPr>
          <a:xfrm>
            <a:off x="6408173" y="1189444"/>
            <a:ext cx="5303838" cy="424743"/>
          </a:xfrm>
          <a:prstGeom prst="rect">
            <a:avLst/>
          </a:prstGeom>
        </p:spPr>
      </p:pic>
      <p:sp>
        <p:nvSpPr>
          <p:cNvPr id="8" name="Retângulo 7"/>
          <p:cNvSpPr/>
          <p:nvPr/>
        </p:nvSpPr>
        <p:spPr>
          <a:xfrm>
            <a:off x="196759" y="3830993"/>
            <a:ext cx="7226301" cy="4585871"/>
          </a:xfrm>
          <a:prstGeom prst="rect">
            <a:avLst/>
          </a:prstGeom>
        </p:spPr>
        <p:txBody>
          <a:bodyPr wrap="square">
            <a:spAutoFit/>
          </a:bodyPr>
          <a:lstStyle/>
          <a:p>
            <a:pPr marL="285750" indent="-285750">
              <a:buFontTx/>
              <a:buChar char="-"/>
            </a:pPr>
            <a:r>
              <a:rPr lang="en-US" sz="2000" b="1" dirty="0" smtClean="0">
                <a:solidFill>
                  <a:srgbClr val="002060"/>
                </a:solidFill>
              </a:rPr>
              <a:t>HPV related usual type: 10,8% </a:t>
            </a:r>
          </a:p>
          <a:p>
            <a:pPr marL="285750" indent="-285750">
              <a:buFontTx/>
              <a:buChar char="-"/>
            </a:pPr>
            <a:endParaRPr lang="en-US" sz="2000" b="1" dirty="0" smtClean="0">
              <a:solidFill>
                <a:srgbClr val="002060"/>
              </a:solidFill>
            </a:endParaRPr>
          </a:p>
          <a:p>
            <a:pPr marL="285750" indent="-285750">
              <a:buFontTx/>
              <a:buChar char="-"/>
            </a:pPr>
            <a:r>
              <a:rPr lang="en-US" sz="2000" b="1" dirty="0" smtClean="0">
                <a:solidFill>
                  <a:srgbClr val="002060"/>
                </a:solidFill>
              </a:rPr>
              <a:t>Clear cell carcinoma: 22,5%</a:t>
            </a:r>
          </a:p>
          <a:p>
            <a:pPr marL="285750" indent="-285750">
              <a:buFontTx/>
              <a:buChar char="-"/>
            </a:pPr>
            <a:endParaRPr lang="en-US" sz="2000" b="1" dirty="0" smtClean="0">
              <a:solidFill>
                <a:srgbClr val="002060"/>
              </a:solidFill>
            </a:endParaRPr>
          </a:p>
          <a:p>
            <a:pPr marL="285750" indent="-285750">
              <a:buFontTx/>
              <a:buChar char="-"/>
            </a:pPr>
            <a:r>
              <a:rPr lang="en-US" sz="2000" b="1" dirty="0" err="1" smtClean="0">
                <a:solidFill>
                  <a:srgbClr val="002060"/>
                </a:solidFill>
              </a:rPr>
              <a:t>Endometrioid</a:t>
            </a:r>
            <a:r>
              <a:rPr lang="en-US" sz="2000" b="1" dirty="0" smtClean="0">
                <a:solidFill>
                  <a:srgbClr val="002060"/>
                </a:solidFill>
              </a:rPr>
              <a:t>: 10,4%</a:t>
            </a:r>
          </a:p>
          <a:p>
            <a:pPr marL="285750" indent="-285750">
              <a:buFontTx/>
              <a:buChar char="-"/>
            </a:pPr>
            <a:endParaRPr lang="en-US" sz="2000" b="1" dirty="0" smtClean="0">
              <a:solidFill>
                <a:srgbClr val="002060"/>
              </a:solidFill>
            </a:endParaRPr>
          </a:p>
          <a:p>
            <a:pPr marL="285750" indent="-285750">
              <a:buFontTx/>
              <a:buChar char="-"/>
            </a:pPr>
            <a:r>
              <a:rPr lang="en-US" sz="2000" b="1" dirty="0" smtClean="0">
                <a:solidFill>
                  <a:srgbClr val="002060"/>
                </a:solidFill>
              </a:rPr>
              <a:t>Serous carcinoma: 14,7%</a:t>
            </a:r>
          </a:p>
          <a:p>
            <a:pPr marL="285750" indent="-285750">
              <a:buFontTx/>
              <a:buChar char="-"/>
            </a:pPr>
            <a:endParaRPr lang="en-US" sz="2000" b="1" dirty="0" smtClean="0">
              <a:solidFill>
                <a:srgbClr val="002060"/>
              </a:solidFill>
            </a:endParaRPr>
          </a:p>
          <a:p>
            <a:pPr marL="285750" indent="-285750">
              <a:buFontTx/>
              <a:buChar char="-"/>
            </a:pPr>
            <a:r>
              <a:rPr lang="en-US" sz="2000" b="1" dirty="0" smtClean="0">
                <a:solidFill>
                  <a:srgbClr val="002060"/>
                </a:solidFill>
              </a:rPr>
              <a:t>Mucinous Adenocarcinoma: 14,1%</a:t>
            </a:r>
          </a:p>
          <a:p>
            <a:pPr marL="285750" indent="-285750">
              <a:buFontTx/>
              <a:buChar char="-"/>
            </a:pPr>
            <a:endParaRPr lang="en-US" sz="2000" b="1" dirty="0" smtClean="0">
              <a:solidFill>
                <a:srgbClr val="002060"/>
              </a:solidFill>
            </a:endParaRPr>
          </a:p>
          <a:p>
            <a:pPr marL="285750" indent="-285750">
              <a:buFontTx/>
              <a:buChar char="-"/>
            </a:pPr>
            <a:r>
              <a:rPr lang="en-US" sz="2000" b="1" dirty="0" smtClean="0">
                <a:solidFill>
                  <a:srgbClr val="002060"/>
                </a:solidFill>
              </a:rPr>
              <a:t>Gastric : 6,0%</a:t>
            </a:r>
          </a:p>
          <a:p>
            <a:pPr marL="285750" indent="-285750">
              <a:buFontTx/>
              <a:buChar char="-"/>
            </a:pPr>
            <a:endParaRPr lang="en-US" sz="2000" b="1" dirty="0" smtClean="0">
              <a:solidFill>
                <a:srgbClr val="002060"/>
              </a:solidFill>
            </a:endParaRPr>
          </a:p>
          <a:p>
            <a:pPr marL="285750" indent="-285750">
              <a:buFontTx/>
              <a:buChar char="-"/>
            </a:pPr>
            <a:r>
              <a:rPr lang="en-US" sz="2000" b="1" dirty="0" smtClean="0">
                <a:solidFill>
                  <a:srgbClr val="002060"/>
                </a:solidFill>
              </a:rPr>
              <a:t>Mesonephric: 0%</a:t>
            </a:r>
          </a:p>
          <a:p>
            <a:pPr marL="285750" indent="-285750">
              <a:buFontTx/>
              <a:buChar char="-"/>
            </a:pPr>
            <a:endParaRPr lang="en-US" sz="1600" b="1" dirty="0" smtClean="0">
              <a:solidFill>
                <a:schemeClr val="accent6">
                  <a:lumMod val="50000"/>
                </a:schemeClr>
              </a:solidFill>
            </a:endParaRPr>
          </a:p>
          <a:p>
            <a:pPr marL="285750" indent="-285750">
              <a:buFontTx/>
              <a:buChar char="-"/>
            </a:pPr>
            <a:r>
              <a:rPr lang="en-US" sz="1600" b="1" dirty="0" smtClean="0">
                <a:solidFill>
                  <a:schemeClr val="accent6">
                    <a:lumMod val="50000"/>
                  </a:schemeClr>
                </a:solidFill>
              </a:rPr>
              <a:t>  </a:t>
            </a:r>
            <a:endParaRPr lang="pt-BR" sz="1600" b="1" dirty="0">
              <a:solidFill>
                <a:schemeClr val="accent6">
                  <a:lumMod val="50000"/>
                </a:schemeClr>
              </a:solidFill>
            </a:endParaRPr>
          </a:p>
        </p:txBody>
      </p:sp>
      <p:cxnSp>
        <p:nvCxnSpPr>
          <p:cNvPr id="7" name="Conector reto 6"/>
          <p:cNvCxnSpPr/>
          <p:nvPr/>
        </p:nvCxnSpPr>
        <p:spPr>
          <a:xfrm flipV="1">
            <a:off x="270386" y="4821382"/>
            <a:ext cx="338721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35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7" name="Retângulo 6"/>
          <p:cNvSpPr/>
          <p:nvPr/>
        </p:nvSpPr>
        <p:spPr>
          <a:xfrm>
            <a:off x="9143997" y="9852721"/>
            <a:ext cx="6214843" cy="400110"/>
          </a:xfrm>
          <a:prstGeom prst="rect">
            <a:avLst/>
          </a:prstGeom>
        </p:spPr>
        <p:txBody>
          <a:bodyPr wrap="none">
            <a:spAutoFit/>
          </a:bodyPr>
          <a:lstStyle/>
          <a:p>
            <a:r>
              <a:rPr lang="pt-BR" sz="2000" b="1" dirty="0">
                <a:solidFill>
                  <a:schemeClr val="bg1"/>
                </a:solidFill>
              </a:rPr>
              <a:t>Eur. J. </a:t>
            </a:r>
            <a:r>
              <a:rPr lang="pt-BR" sz="2000" b="1" dirty="0" err="1">
                <a:solidFill>
                  <a:schemeClr val="bg1"/>
                </a:solidFill>
              </a:rPr>
              <a:t>Gynaecol</a:t>
            </a:r>
            <a:r>
              <a:rPr lang="pt-BR" sz="2000" b="1" dirty="0">
                <a:solidFill>
                  <a:schemeClr val="bg1"/>
                </a:solidFill>
              </a:rPr>
              <a:t>. </a:t>
            </a:r>
            <a:r>
              <a:rPr lang="pt-BR" sz="2000" b="1" dirty="0" err="1">
                <a:solidFill>
                  <a:schemeClr val="bg1"/>
                </a:solidFill>
              </a:rPr>
              <a:t>Oncol</a:t>
            </a:r>
            <a:r>
              <a:rPr lang="pt-BR" sz="2000" b="1" dirty="0">
                <a:solidFill>
                  <a:schemeClr val="bg1"/>
                </a:solidFill>
              </a:rPr>
              <a:t>. - ISSN: 0392-2936 XLI, n. 6, 2020 </a:t>
            </a:r>
            <a:r>
              <a:rPr lang="it-IT" dirty="0" smtClean="0"/>
              <a:t>.</a:t>
            </a:r>
            <a:endParaRPr lang="pt-BR" dirty="0"/>
          </a:p>
        </p:txBody>
      </p:sp>
      <p:pic>
        <p:nvPicPr>
          <p:cNvPr id="6" name="Imagem 5"/>
          <p:cNvPicPr>
            <a:picLocks noChangeAspect="1"/>
          </p:cNvPicPr>
          <p:nvPr/>
        </p:nvPicPr>
        <p:blipFill>
          <a:blip r:embed="rId4"/>
          <a:stretch>
            <a:fillRect/>
          </a:stretch>
        </p:blipFill>
        <p:spPr>
          <a:xfrm>
            <a:off x="6585973" y="3520993"/>
            <a:ext cx="10353675" cy="2438400"/>
          </a:xfrm>
          <a:prstGeom prst="rect">
            <a:avLst/>
          </a:prstGeom>
        </p:spPr>
      </p:pic>
      <p:pic>
        <p:nvPicPr>
          <p:cNvPr id="8" name="Imagem 7"/>
          <p:cNvPicPr>
            <a:picLocks noChangeAspect="1"/>
          </p:cNvPicPr>
          <p:nvPr/>
        </p:nvPicPr>
        <p:blipFill>
          <a:blip r:embed="rId5"/>
          <a:stretch>
            <a:fillRect/>
          </a:stretch>
        </p:blipFill>
        <p:spPr>
          <a:xfrm>
            <a:off x="3281361" y="1930400"/>
            <a:ext cx="11725275" cy="1285875"/>
          </a:xfrm>
          <a:prstGeom prst="rect">
            <a:avLst/>
          </a:prstGeom>
        </p:spPr>
      </p:pic>
      <p:pic>
        <p:nvPicPr>
          <p:cNvPr id="9" name="Imagem 8"/>
          <p:cNvPicPr>
            <a:picLocks noChangeAspect="1"/>
          </p:cNvPicPr>
          <p:nvPr/>
        </p:nvPicPr>
        <p:blipFill>
          <a:blip r:embed="rId6"/>
          <a:stretch>
            <a:fillRect/>
          </a:stretch>
        </p:blipFill>
        <p:spPr>
          <a:xfrm>
            <a:off x="6944516" y="6197316"/>
            <a:ext cx="4398963" cy="3390095"/>
          </a:xfrm>
          <a:prstGeom prst="rect">
            <a:avLst/>
          </a:prstGeom>
        </p:spPr>
      </p:pic>
      <p:pic>
        <p:nvPicPr>
          <p:cNvPr id="10" name="Imagem 9"/>
          <p:cNvPicPr>
            <a:picLocks noChangeAspect="1"/>
          </p:cNvPicPr>
          <p:nvPr/>
        </p:nvPicPr>
        <p:blipFill>
          <a:blip r:embed="rId7"/>
          <a:stretch>
            <a:fillRect/>
          </a:stretch>
        </p:blipFill>
        <p:spPr>
          <a:xfrm>
            <a:off x="12084541" y="6303519"/>
            <a:ext cx="4778997" cy="3283892"/>
          </a:xfrm>
          <a:prstGeom prst="rect">
            <a:avLst/>
          </a:prstGeom>
        </p:spPr>
      </p:pic>
      <p:sp>
        <p:nvSpPr>
          <p:cNvPr id="11" name="CaixaDeTexto 10"/>
          <p:cNvSpPr txBox="1"/>
          <p:nvPr/>
        </p:nvSpPr>
        <p:spPr>
          <a:xfrm>
            <a:off x="285254" y="5073931"/>
            <a:ext cx="5918200" cy="2554545"/>
          </a:xfrm>
          <a:prstGeom prst="rect">
            <a:avLst/>
          </a:prstGeom>
          <a:noFill/>
          <a:ln>
            <a:solidFill>
              <a:srgbClr val="002060"/>
            </a:solidFill>
          </a:ln>
        </p:spPr>
        <p:txBody>
          <a:bodyPr wrap="square" rtlCol="0">
            <a:spAutoFit/>
          </a:bodyPr>
          <a:lstStyle/>
          <a:p>
            <a:pPr marL="285750" indent="-285750">
              <a:buFontTx/>
              <a:buChar char="-"/>
            </a:pPr>
            <a:r>
              <a:rPr lang="pt-BR" sz="2000" b="1" dirty="0" err="1" smtClean="0"/>
              <a:t>Poor</a:t>
            </a:r>
            <a:r>
              <a:rPr lang="pt-BR" sz="2000" b="1" dirty="0" smtClean="0"/>
              <a:t> </a:t>
            </a:r>
            <a:r>
              <a:rPr lang="pt-BR" sz="2000" b="1" dirty="0" err="1" smtClean="0"/>
              <a:t>correlation</a:t>
            </a:r>
            <a:r>
              <a:rPr lang="pt-BR" sz="2000" b="1" dirty="0" smtClean="0"/>
              <a:t> </a:t>
            </a:r>
            <a:r>
              <a:rPr lang="pt-BR" sz="2000" b="1" dirty="0" err="1" smtClean="0"/>
              <a:t>between</a:t>
            </a:r>
            <a:r>
              <a:rPr lang="pt-BR" sz="2000" b="1" dirty="0" smtClean="0"/>
              <a:t> HER-2  IHC </a:t>
            </a:r>
            <a:r>
              <a:rPr lang="pt-BR" sz="2000" b="1" dirty="0" err="1" smtClean="0"/>
              <a:t>and</a:t>
            </a:r>
            <a:r>
              <a:rPr lang="pt-BR" sz="2000" b="1" dirty="0" smtClean="0"/>
              <a:t> FISH.</a:t>
            </a:r>
          </a:p>
          <a:p>
            <a:pPr marL="285750" indent="-285750">
              <a:buFontTx/>
              <a:buChar char="-"/>
            </a:pPr>
            <a:endParaRPr lang="pt-BR" sz="2000" b="1" dirty="0"/>
          </a:p>
          <a:p>
            <a:pPr marL="285750" indent="-285750">
              <a:buFontTx/>
              <a:buChar char="-"/>
            </a:pPr>
            <a:r>
              <a:rPr lang="en-US" sz="2000" b="1" dirty="0" smtClean="0"/>
              <a:t>Gene </a:t>
            </a:r>
            <a:r>
              <a:rPr lang="en-US" sz="2000" b="1" dirty="0"/>
              <a:t>amplification is frequent, occurring in 29.5% of </a:t>
            </a:r>
            <a:r>
              <a:rPr lang="en-US" sz="2000" b="1" dirty="0" smtClean="0"/>
              <a:t>cases</a:t>
            </a:r>
          </a:p>
          <a:p>
            <a:r>
              <a:rPr lang="en-US" sz="2000" b="1" dirty="0"/>
              <a:t> </a:t>
            </a:r>
            <a:r>
              <a:rPr lang="en-US" sz="2000" b="1" dirty="0" smtClean="0"/>
              <a:t>     . 30,6% of SCC</a:t>
            </a:r>
          </a:p>
          <a:p>
            <a:r>
              <a:rPr lang="en-US" sz="2000" b="1" dirty="0"/>
              <a:t> </a:t>
            </a:r>
            <a:r>
              <a:rPr lang="en-US" sz="2000" b="1" dirty="0" smtClean="0"/>
              <a:t>     . 25% of </a:t>
            </a:r>
            <a:r>
              <a:rPr lang="en-US" sz="2000" b="1" dirty="0" smtClean="0"/>
              <a:t>Adenocarcinomas</a:t>
            </a:r>
          </a:p>
          <a:p>
            <a:endParaRPr lang="en-US" sz="2000" b="1" dirty="0"/>
          </a:p>
          <a:p>
            <a:r>
              <a:rPr lang="en-US" sz="2000" b="1" dirty="0" smtClean="0"/>
              <a:t>- Her-2 amplification is not associated with lower OS</a:t>
            </a:r>
            <a:endParaRPr lang="pt-BR" sz="2000" b="1" dirty="0"/>
          </a:p>
        </p:txBody>
      </p:sp>
      <p:sp>
        <p:nvSpPr>
          <p:cNvPr id="3" name="Retângulo 2"/>
          <p:cNvSpPr/>
          <p:nvPr/>
        </p:nvSpPr>
        <p:spPr>
          <a:xfrm>
            <a:off x="15596322" y="9350734"/>
            <a:ext cx="9144000" cy="369332"/>
          </a:xfrm>
          <a:prstGeom prst="rect">
            <a:avLst/>
          </a:prstGeom>
        </p:spPr>
        <p:txBody>
          <a:bodyPr>
            <a:spAutoFit/>
          </a:bodyPr>
          <a:lstStyle/>
          <a:p>
            <a:r>
              <a:rPr lang="pt-BR" i="1" dirty="0">
                <a:latin typeface="TimesNewRomanPS-ItalicMT"/>
              </a:rPr>
              <a:t>p </a:t>
            </a:r>
            <a:r>
              <a:rPr lang="pt-BR" dirty="0" smtClean="0">
                <a:latin typeface="TimesNewRomanPSMT"/>
              </a:rPr>
              <a:t>=0.23</a:t>
            </a:r>
            <a:r>
              <a:rPr lang="pt-BR" dirty="0">
                <a:latin typeface="TimesNewRomanPSMT"/>
              </a:rPr>
              <a:t>.</a:t>
            </a:r>
            <a:endParaRPr lang="pt-BR" dirty="0"/>
          </a:p>
        </p:txBody>
      </p:sp>
    </p:spTree>
    <p:extLst>
      <p:ext uri="{BB962C8B-B14F-4D97-AF65-F5344CB8AC3E}">
        <p14:creationId xmlns:p14="http://schemas.microsoft.com/office/powerpoint/2010/main" val="1986718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14042" y="-262753"/>
            <a:ext cx="11665975" cy="1216131"/>
          </a:xfrm>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flipV="1">
            <a:off x="214042" y="803772"/>
            <a:ext cx="3234724" cy="299212"/>
          </a:xfrm>
          <a:prstGeom prst="rect">
            <a:avLst/>
          </a:prstGeom>
        </p:spPr>
      </p:pic>
      <p:pic>
        <p:nvPicPr>
          <p:cNvPr id="3" name="Imagem 2"/>
          <p:cNvPicPr>
            <a:picLocks noChangeAspect="1"/>
          </p:cNvPicPr>
          <p:nvPr/>
        </p:nvPicPr>
        <p:blipFill>
          <a:blip r:embed="rId5"/>
          <a:stretch>
            <a:fillRect/>
          </a:stretch>
        </p:blipFill>
        <p:spPr>
          <a:xfrm>
            <a:off x="2933509" y="2506"/>
            <a:ext cx="9658350" cy="2343150"/>
          </a:xfrm>
          <a:prstGeom prst="rect">
            <a:avLst/>
          </a:prstGeom>
        </p:spPr>
      </p:pic>
      <p:sp>
        <p:nvSpPr>
          <p:cNvPr id="5" name="CaixaDeTexto 4"/>
          <p:cNvSpPr txBox="1"/>
          <p:nvPr/>
        </p:nvSpPr>
        <p:spPr>
          <a:xfrm>
            <a:off x="96982" y="3588327"/>
            <a:ext cx="5950047" cy="1323439"/>
          </a:xfrm>
          <a:prstGeom prst="rect">
            <a:avLst/>
          </a:prstGeom>
          <a:noFill/>
        </p:spPr>
        <p:txBody>
          <a:bodyPr wrap="square" rtlCol="0">
            <a:spAutoFit/>
          </a:bodyPr>
          <a:lstStyle/>
          <a:p>
            <a:pPr marL="285750" indent="-285750">
              <a:buFontTx/>
              <a:buChar char="-"/>
            </a:pPr>
            <a:r>
              <a:rPr lang="pt-BR" sz="2000" b="1" dirty="0" smtClean="0">
                <a:solidFill>
                  <a:srgbClr val="002060"/>
                </a:solidFill>
              </a:rPr>
              <a:t>209 Cervical </a:t>
            </a:r>
            <a:r>
              <a:rPr lang="pt-BR" sz="2000" b="1" dirty="0" err="1" smtClean="0">
                <a:solidFill>
                  <a:srgbClr val="002060"/>
                </a:solidFill>
              </a:rPr>
              <a:t>adenocarcinomas</a:t>
            </a:r>
            <a:endParaRPr lang="pt-BR" sz="2000" b="1" dirty="0" smtClean="0">
              <a:solidFill>
                <a:srgbClr val="002060"/>
              </a:solidFill>
            </a:endParaRPr>
          </a:p>
          <a:p>
            <a:pPr marL="285750" indent="-285750">
              <a:buFontTx/>
              <a:buChar char="-"/>
            </a:pPr>
            <a:r>
              <a:rPr lang="pt-BR" sz="2000" b="1" dirty="0" smtClean="0">
                <a:solidFill>
                  <a:srgbClr val="002060"/>
                </a:solidFill>
              </a:rPr>
              <a:t>Ventana 4B5 </a:t>
            </a:r>
            <a:r>
              <a:rPr lang="pt-BR" sz="2000" b="1" dirty="0" err="1" smtClean="0">
                <a:solidFill>
                  <a:srgbClr val="002060"/>
                </a:solidFill>
              </a:rPr>
              <a:t>antibody</a:t>
            </a:r>
            <a:endParaRPr lang="pt-BR" sz="2000" b="1" dirty="0" smtClean="0">
              <a:solidFill>
                <a:srgbClr val="002060"/>
              </a:solidFill>
            </a:endParaRPr>
          </a:p>
          <a:p>
            <a:pPr marL="285750" indent="-285750">
              <a:buFontTx/>
              <a:buChar char="-"/>
            </a:pPr>
            <a:r>
              <a:rPr lang="pt-BR" sz="2000" b="1" dirty="0" smtClean="0">
                <a:solidFill>
                  <a:srgbClr val="002060"/>
                </a:solidFill>
              </a:rPr>
              <a:t>Her-2 </a:t>
            </a:r>
            <a:r>
              <a:rPr lang="pt-BR" sz="2000" b="1" dirty="0" err="1" smtClean="0">
                <a:solidFill>
                  <a:srgbClr val="002060"/>
                </a:solidFill>
              </a:rPr>
              <a:t>evaluation</a:t>
            </a:r>
            <a:r>
              <a:rPr lang="pt-BR" sz="2000" b="1" dirty="0" smtClean="0">
                <a:solidFill>
                  <a:srgbClr val="002060"/>
                </a:solidFill>
              </a:rPr>
              <a:t> </a:t>
            </a:r>
            <a:r>
              <a:rPr lang="pt-BR" sz="2000" b="1" dirty="0" err="1" smtClean="0">
                <a:solidFill>
                  <a:srgbClr val="002060"/>
                </a:solidFill>
              </a:rPr>
              <a:t>according</a:t>
            </a:r>
            <a:r>
              <a:rPr lang="pt-BR" sz="2000" b="1" dirty="0" smtClean="0">
                <a:solidFill>
                  <a:srgbClr val="002060"/>
                </a:solidFill>
              </a:rPr>
              <a:t> </a:t>
            </a:r>
            <a:r>
              <a:rPr lang="pt-BR" sz="2000" b="1" dirty="0" err="1" smtClean="0">
                <a:solidFill>
                  <a:srgbClr val="002060"/>
                </a:solidFill>
              </a:rPr>
              <a:t>to</a:t>
            </a:r>
            <a:r>
              <a:rPr lang="pt-BR" sz="2000" b="1" dirty="0" smtClean="0">
                <a:solidFill>
                  <a:srgbClr val="002060"/>
                </a:solidFill>
              </a:rPr>
              <a:t> ASCO/CAP </a:t>
            </a:r>
            <a:r>
              <a:rPr lang="pt-BR" sz="2000" b="1" dirty="0" err="1" smtClean="0">
                <a:solidFill>
                  <a:srgbClr val="002060"/>
                </a:solidFill>
              </a:rPr>
              <a:t>gastric</a:t>
            </a:r>
            <a:r>
              <a:rPr lang="pt-BR" sz="2000" b="1" dirty="0" smtClean="0">
                <a:solidFill>
                  <a:srgbClr val="002060"/>
                </a:solidFill>
              </a:rPr>
              <a:t> </a:t>
            </a:r>
            <a:r>
              <a:rPr lang="pt-BR" sz="2000" b="1" dirty="0" err="1" smtClean="0">
                <a:solidFill>
                  <a:srgbClr val="002060"/>
                </a:solidFill>
              </a:rPr>
              <a:t>and</a:t>
            </a:r>
            <a:r>
              <a:rPr lang="pt-BR" sz="2000" b="1" dirty="0" smtClean="0">
                <a:solidFill>
                  <a:srgbClr val="002060"/>
                </a:solidFill>
              </a:rPr>
              <a:t> GEJ </a:t>
            </a:r>
            <a:r>
              <a:rPr lang="pt-BR" sz="2000" b="1" dirty="0" err="1" smtClean="0">
                <a:solidFill>
                  <a:srgbClr val="002060"/>
                </a:solidFill>
              </a:rPr>
              <a:t>algorithm</a:t>
            </a:r>
            <a:endParaRPr lang="pt-BR" sz="2000" b="1" dirty="0">
              <a:solidFill>
                <a:srgbClr val="002060"/>
              </a:solidFill>
            </a:endParaRPr>
          </a:p>
        </p:txBody>
      </p:sp>
      <p:pic>
        <p:nvPicPr>
          <p:cNvPr id="15" name="Imagem 14"/>
          <p:cNvPicPr>
            <a:picLocks noChangeAspect="1"/>
          </p:cNvPicPr>
          <p:nvPr/>
        </p:nvPicPr>
        <p:blipFill>
          <a:blip r:embed="rId6"/>
          <a:stretch>
            <a:fillRect/>
          </a:stretch>
        </p:blipFill>
        <p:spPr>
          <a:xfrm>
            <a:off x="6589812" y="2345656"/>
            <a:ext cx="5290205" cy="4280015"/>
          </a:xfrm>
          <a:prstGeom prst="rect">
            <a:avLst/>
          </a:prstGeom>
        </p:spPr>
      </p:pic>
      <p:pic>
        <p:nvPicPr>
          <p:cNvPr id="16" name="Imagem 15"/>
          <p:cNvPicPr>
            <a:picLocks noChangeAspect="1"/>
          </p:cNvPicPr>
          <p:nvPr/>
        </p:nvPicPr>
        <p:blipFill>
          <a:blip r:embed="rId7"/>
          <a:stretch>
            <a:fillRect/>
          </a:stretch>
        </p:blipFill>
        <p:spPr>
          <a:xfrm>
            <a:off x="6589812" y="6805781"/>
            <a:ext cx="5219999" cy="3183555"/>
          </a:xfrm>
          <a:prstGeom prst="rect">
            <a:avLst/>
          </a:prstGeom>
        </p:spPr>
      </p:pic>
      <p:pic>
        <p:nvPicPr>
          <p:cNvPr id="17" name="Imagem 16"/>
          <p:cNvPicPr>
            <a:picLocks noChangeAspect="1"/>
          </p:cNvPicPr>
          <p:nvPr/>
        </p:nvPicPr>
        <p:blipFill>
          <a:blip r:embed="rId8"/>
          <a:stretch>
            <a:fillRect/>
          </a:stretch>
        </p:blipFill>
        <p:spPr>
          <a:xfrm>
            <a:off x="12314958" y="2805488"/>
            <a:ext cx="5820641" cy="6216603"/>
          </a:xfrm>
          <a:prstGeom prst="rect">
            <a:avLst/>
          </a:prstGeom>
        </p:spPr>
      </p:pic>
      <p:sp>
        <p:nvSpPr>
          <p:cNvPr id="18" name="Retângulo 17"/>
          <p:cNvSpPr/>
          <p:nvPr/>
        </p:nvSpPr>
        <p:spPr>
          <a:xfrm>
            <a:off x="11880017" y="9809226"/>
            <a:ext cx="3976410" cy="369332"/>
          </a:xfrm>
          <a:prstGeom prst="rect">
            <a:avLst/>
          </a:prstGeom>
        </p:spPr>
        <p:txBody>
          <a:bodyPr wrap="none">
            <a:spAutoFit/>
          </a:bodyPr>
          <a:lstStyle/>
          <a:p>
            <a:r>
              <a:rPr lang="en-US" b="1" dirty="0">
                <a:solidFill>
                  <a:schemeClr val="bg1"/>
                </a:solidFill>
              </a:rPr>
              <a:t>J </a:t>
            </a:r>
            <a:r>
              <a:rPr lang="en-US" b="1" dirty="0" err="1">
                <a:solidFill>
                  <a:schemeClr val="bg1"/>
                </a:solidFill>
              </a:rPr>
              <a:t>Pathol</a:t>
            </a:r>
            <a:r>
              <a:rPr lang="en-US" b="1" dirty="0">
                <a:solidFill>
                  <a:schemeClr val="bg1"/>
                </a:solidFill>
              </a:rPr>
              <a:t> </a:t>
            </a:r>
            <a:r>
              <a:rPr lang="en-US" b="1" dirty="0" err="1">
                <a:solidFill>
                  <a:schemeClr val="bg1"/>
                </a:solidFill>
              </a:rPr>
              <a:t>Clin</a:t>
            </a:r>
            <a:r>
              <a:rPr lang="en-US" b="1" dirty="0">
                <a:solidFill>
                  <a:schemeClr val="bg1"/>
                </a:solidFill>
              </a:rPr>
              <a:t> Res January 2021; 7: 86–95</a:t>
            </a:r>
            <a:endParaRPr lang="pt-BR" b="1" dirty="0">
              <a:solidFill>
                <a:schemeClr val="bg1"/>
              </a:solidFill>
            </a:endParaRPr>
          </a:p>
        </p:txBody>
      </p:sp>
      <p:pic>
        <p:nvPicPr>
          <p:cNvPr id="6" name="Imagem 5"/>
          <p:cNvPicPr>
            <a:picLocks noChangeAspect="1"/>
          </p:cNvPicPr>
          <p:nvPr/>
        </p:nvPicPr>
        <p:blipFill>
          <a:blip r:embed="rId9"/>
          <a:stretch>
            <a:fillRect/>
          </a:stretch>
        </p:blipFill>
        <p:spPr>
          <a:xfrm>
            <a:off x="129877" y="4911766"/>
            <a:ext cx="5917152" cy="2821050"/>
          </a:xfrm>
          <a:prstGeom prst="rect">
            <a:avLst/>
          </a:prstGeom>
        </p:spPr>
      </p:pic>
      <p:sp>
        <p:nvSpPr>
          <p:cNvPr id="7" name="Retângulo 6"/>
          <p:cNvSpPr/>
          <p:nvPr/>
        </p:nvSpPr>
        <p:spPr>
          <a:xfrm>
            <a:off x="6589812" y="4558144"/>
            <a:ext cx="5219999" cy="193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 name="Conector reto 8"/>
          <p:cNvCxnSpPr/>
          <p:nvPr/>
        </p:nvCxnSpPr>
        <p:spPr>
          <a:xfrm>
            <a:off x="7245927" y="7024255"/>
            <a:ext cx="2216728" cy="277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6562098" y="3241962"/>
            <a:ext cx="5219999" cy="1939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970546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CERVICAL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0432473" y="9917668"/>
            <a:ext cx="9337964" cy="369332"/>
          </a:xfrm>
          <a:prstGeom prst="rect">
            <a:avLst/>
          </a:prstGeom>
        </p:spPr>
        <p:txBody>
          <a:bodyPr wrap="square">
            <a:spAutoFit/>
          </a:bodyPr>
          <a:lstStyle/>
          <a:p>
            <a:r>
              <a:rPr lang="da-DK" b="1" dirty="0" smtClean="0">
                <a:solidFill>
                  <a:schemeClr val="bg1"/>
                </a:solidFill>
              </a:rPr>
              <a:t> </a:t>
            </a:r>
            <a:r>
              <a:rPr lang="nl-NL" b="1" dirty="0">
                <a:solidFill>
                  <a:schemeClr val="bg1"/>
                </a:solidFill>
              </a:rPr>
              <a:t>Meric-Bernstam F, et al. J Clin Oncol. 2024 Jan 1;42(1):47-58</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pic>
        <p:nvPicPr>
          <p:cNvPr id="3" name="Imagem 2"/>
          <p:cNvPicPr>
            <a:picLocks noChangeAspect="1"/>
          </p:cNvPicPr>
          <p:nvPr/>
        </p:nvPicPr>
        <p:blipFill>
          <a:blip r:embed="rId5"/>
          <a:stretch>
            <a:fillRect/>
          </a:stretch>
        </p:blipFill>
        <p:spPr>
          <a:xfrm>
            <a:off x="2956646" y="1128889"/>
            <a:ext cx="9686925" cy="2124075"/>
          </a:xfrm>
          <a:prstGeom prst="rect">
            <a:avLst/>
          </a:prstGeom>
        </p:spPr>
      </p:pic>
      <p:sp>
        <p:nvSpPr>
          <p:cNvPr id="12" name="CaixaDeTexto 11"/>
          <p:cNvSpPr txBox="1"/>
          <p:nvPr/>
        </p:nvSpPr>
        <p:spPr>
          <a:xfrm>
            <a:off x="5078818" y="8089950"/>
            <a:ext cx="2888025" cy="923330"/>
          </a:xfrm>
          <a:prstGeom prst="rect">
            <a:avLst/>
          </a:prstGeom>
          <a:noFill/>
        </p:spPr>
        <p:txBody>
          <a:bodyPr wrap="square" rtlCol="0">
            <a:spAutoFit/>
          </a:bodyPr>
          <a:lstStyle/>
          <a:p>
            <a:r>
              <a:rPr lang="en-US" b="1" dirty="0" smtClean="0">
                <a:solidFill>
                  <a:srgbClr val="002060"/>
                </a:solidFill>
              </a:rPr>
              <a:t>Median PFS: 7 months</a:t>
            </a:r>
          </a:p>
          <a:p>
            <a:r>
              <a:rPr lang="en-US" b="1" dirty="0" smtClean="0">
                <a:solidFill>
                  <a:srgbClr val="002060"/>
                </a:solidFill>
              </a:rPr>
              <a:t>PFS 6m:  51,3 %</a:t>
            </a:r>
          </a:p>
          <a:p>
            <a:r>
              <a:rPr lang="en-US" b="1" dirty="0">
                <a:solidFill>
                  <a:srgbClr val="002060"/>
                </a:solidFill>
              </a:rPr>
              <a:t>PFS 12 m:  </a:t>
            </a:r>
            <a:r>
              <a:rPr lang="en-US" b="1" dirty="0" smtClean="0">
                <a:solidFill>
                  <a:srgbClr val="002060"/>
                </a:solidFill>
              </a:rPr>
              <a:t>29,9 %</a:t>
            </a:r>
            <a:endParaRPr lang="pt-BR" dirty="0"/>
          </a:p>
        </p:txBody>
      </p:sp>
      <p:sp>
        <p:nvSpPr>
          <p:cNvPr id="14" name="CaixaDeTexto 13"/>
          <p:cNvSpPr txBox="1"/>
          <p:nvPr/>
        </p:nvSpPr>
        <p:spPr>
          <a:xfrm>
            <a:off x="12643571" y="8089950"/>
            <a:ext cx="2888025" cy="923330"/>
          </a:xfrm>
          <a:prstGeom prst="rect">
            <a:avLst/>
          </a:prstGeom>
          <a:noFill/>
        </p:spPr>
        <p:txBody>
          <a:bodyPr wrap="square" rtlCol="0">
            <a:spAutoFit/>
          </a:bodyPr>
          <a:lstStyle/>
          <a:p>
            <a:r>
              <a:rPr lang="en-US" b="1" dirty="0" smtClean="0">
                <a:solidFill>
                  <a:srgbClr val="002060"/>
                </a:solidFill>
              </a:rPr>
              <a:t>Median OS: 11,1 months</a:t>
            </a:r>
          </a:p>
          <a:p>
            <a:r>
              <a:rPr lang="en-US" b="1" dirty="0" smtClean="0">
                <a:solidFill>
                  <a:srgbClr val="002060"/>
                </a:solidFill>
              </a:rPr>
              <a:t>PFS 6m:  80,0 %</a:t>
            </a:r>
          </a:p>
          <a:p>
            <a:r>
              <a:rPr lang="en-US" b="1" dirty="0">
                <a:solidFill>
                  <a:srgbClr val="002060"/>
                </a:solidFill>
              </a:rPr>
              <a:t>PFS 12 m:  </a:t>
            </a:r>
            <a:r>
              <a:rPr lang="en-US" b="1" dirty="0" smtClean="0">
                <a:solidFill>
                  <a:srgbClr val="002060"/>
                </a:solidFill>
              </a:rPr>
              <a:t>59,1 %</a:t>
            </a:r>
            <a:endParaRPr lang="pt-BR" dirty="0"/>
          </a:p>
        </p:txBody>
      </p:sp>
      <p:pic>
        <p:nvPicPr>
          <p:cNvPr id="11" name="Imagem 10"/>
          <p:cNvPicPr>
            <a:picLocks noChangeAspect="1"/>
          </p:cNvPicPr>
          <p:nvPr/>
        </p:nvPicPr>
        <p:blipFill>
          <a:blip r:embed="rId6"/>
          <a:stretch>
            <a:fillRect/>
          </a:stretch>
        </p:blipFill>
        <p:spPr>
          <a:xfrm>
            <a:off x="147484" y="3461252"/>
            <a:ext cx="2263207" cy="3994904"/>
          </a:xfrm>
          <a:prstGeom prst="rect">
            <a:avLst/>
          </a:prstGeom>
        </p:spPr>
      </p:pic>
      <p:pic>
        <p:nvPicPr>
          <p:cNvPr id="15" name="Imagem 14"/>
          <p:cNvPicPr>
            <a:picLocks noChangeAspect="1"/>
          </p:cNvPicPr>
          <p:nvPr/>
        </p:nvPicPr>
        <p:blipFill>
          <a:blip r:embed="rId7"/>
          <a:stretch>
            <a:fillRect/>
          </a:stretch>
        </p:blipFill>
        <p:spPr>
          <a:xfrm>
            <a:off x="3494473" y="3827554"/>
            <a:ext cx="5458691" cy="3428740"/>
          </a:xfrm>
          <a:prstGeom prst="rect">
            <a:avLst/>
          </a:prstGeom>
        </p:spPr>
      </p:pic>
      <p:pic>
        <p:nvPicPr>
          <p:cNvPr id="16" name="Imagem 15"/>
          <p:cNvPicPr>
            <a:picLocks noChangeAspect="1"/>
          </p:cNvPicPr>
          <p:nvPr/>
        </p:nvPicPr>
        <p:blipFill>
          <a:blip r:embed="rId8"/>
          <a:stretch>
            <a:fillRect/>
          </a:stretch>
        </p:blipFill>
        <p:spPr>
          <a:xfrm>
            <a:off x="10432473" y="4053408"/>
            <a:ext cx="6069453" cy="2977032"/>
          </a:xfrm>
          <a:prstGeom prst="rect">
            <a:avLst/>
          </a:prstGeom>
        </p:spPr>
      </p:pic>
    </p:spTree>
    <p:extLst>
      <p:ext uri="{BB962C8B-B14F-4D97-AF65-F5344CB8AC3E}">
        <p14:creationId xmlns:p14="http://schemas.microsoft.com/office/powerpoint/2010/main" val="3458909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5400" dirty="0">
                <a:solidFill>
                  <a:schemeClr val="accent6">
                    <a:lumMod val="50000"/>
                  </a:schemeClr>
                </a:solidFill>
              </a:rPr>
              <a:t>HER-2 IN CERVICAL CARCINOMA</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3" name="CaixaDeTexto 2"/>
          <p:cNvSpPr txBox="1"/>
          <p:nvPr/>
        </p:nvSpPr>
        <p:spPr>
          <a:xfrm>
            <a:off x="794773" y="2311400"/>
            <a:ext cx="5613400" cy="523220"/>
          </a:xfrm>
          <a:prstGeom prst="rect">
            <a:avLst/>
          </a:prstGeom>
          <a:noFill/>
        </p:spPr>
        <p:txBody>
          <a:bodyPr wrap="square" rtlCol="0">
            <a:spAutoFit/>
          </a:bodyPr>
          <a:lstStyle/>
          <a:p>
            <a:r>
              <a:rPr lang="pt-BR" sz="2800" b="1" dirty="0" err="1" smtClean="0">
                <a:solidFill>
                  <a:srgbClr val="FF6600"/>
                </a:solidFill>
              </a:rPr>
              <a:t>Summary</a:t>
            </a:r>
            <a:endParaRPr lang="pt-BR" sz="2800" b="1" dirty="0">
              <a:solidFill>
                <a:srgbClr val="FF6600"/>
              </a:solidFill>
            </a:endParaRPr>
          </a:p>
        </p:txBody>
      </p:sp>
      <p:sp>
        <p:nvSpPr>
          <p:cNvPr id="5" name="Retângulo 4"/>
          <p:cNvSpPr/>
          <p:nvPr/>
        </p:nvSpPr>
        <p:spPr>
          <a:xfrm>
            <a:off x="794773" y="3390900"/>
            <a:ext cx="15193372" cy="4832092"/>
          </a:xfrm>
          <a:prstGeom prst="rect">
            <a:avLst/>
          </a:prstGeom>
        </p:spPr>
        <p:txBody>
          <a:bodyPr wrap="square">
            <a:spAutoFit/>
          </a:bodyPr>
          <a:lstStyle/>
          <a:p>
            <a:pPr marL="457200" indent="-457200">
              <a:buFontTx/>
              <a:buChar char="-"/>
            </a:pPr>
            <a:r>
              <a:rPr lang="en-US" sz="2800" b="1" dirty="0" smtClean="0">
                <a:solidFill>
                  <a:srgbClr val="002060"/>
                </a:solidFill>
              </a:rPr>
              <a:t>There is not a good correlation between Her-2 expression and Her-2 amplification in cervical carcinomas.</a:t>
            </a:r>
          </a:p>
          <a:p>
            <a:pPr marL="457200" indent="-457200">
              <a:buFontTx/>
              <a:buChar char="-"/>
            </a:pPr>
            <a:endParaRPr lang="en-US" sz="2800" b="1" dirty="0" smtClean="0">
              <a:solidFill>
                <a:srgbClr val="002060"/>
              </a:solidFill>
            </a:endParaRPr>
          </a:p>
          <a:p>
            <a:pPr marL="457200" indent="-457200">
              <a:buFontTx/>
              <a:buChar char="-"/>
            </a:pPr>
            <a:r>
              <a:rPr lang="en-US" sz="2800" b="1" dirty="0" smtClean="0">
                <a:solidFill>
                  <a:srgbClr val="002060"/>
                </a:solidFill>
              </a:rPr>
              <a:t>Adenocarcinomas are more prone to be Her-2 positive.</a:t>
            </a:r>
          </a:p>
          <a:p>
            <a:pPr marL="457200" indent="-457200">
              <a:buFontTx/>
              <a:buChar char="-"/>
            </a:pPr>
            <a:endParaRPr lang="en-US" sz="2800" b="1" dirty="0" smtClean="0">
              <a:solidFill>
                <a:srgbClr val="002060"/>
              </a:solidFill>
            </a:endParaRPr>
          </a:p>
          <a:p>
            <a:pPr marL="457200" indent="-457200">
              <a:buFontTx/>
              <a:buChar char="-"/>
            </a:pPr>
            <a:r>
              <a:rPr lang="en-US" sz="2800" b="1" dirty="0" smtClean="0">
                <a:solidFill>
                  <a:srgbClr val="002060"/>
                </a:solidFill>
              </a:rPr>
              <a:t>Gastric type </a:t>
            </a:r>
            <a:r>
              <a:rPr lang="en-US" sz="2800" b="1" dirty="0" smtClean="0">
                <a:solidFill>
                  <a:srgbClr val="002060"/>
                </a:solidFill>
              </a:rPr>
              <a:t>and mucinous (NOS) cervical </a:t>
            </a:r>
            <a:r>
              <a:rPr lang="en-US" sz="2800" b="1" dirty="0" smtClean="0">
                <a:solidFill>
                  <a:srgbClr val="002060"/>
                </a:solidFill>
              </a:rPr>
              <a:t>adenocarcinoma has the highest prevalence of Her-2 amplification.</a:t>
            </a:r>
          </a:p>
          <a:p>
            <a:pPr marL="457200" indent="-457200">
              <a:buFontTx/>
              <a:buChar char="-"/>
            </a:pPr>
            <a:endParaRPr lang="en-US" sz="2800" b="1" dirty="0" smtClean="0">
              <a:solidFill>
                <a:srgbClr val="002060"/>
              </a:solidFill>
            </a:endParaRPr>
          </a:p>
          <a:p>
            <a:pPr marL="457200" indent="-457200">
              <a:buFontTx/>
              <a:buChar char="-"/>
            </a:pPr>
            <a:r>
              <a:rPr lang="en-US" sz="2800" b="1" dirty="0" smtClean="0">
                <a:solidFill>
                  <a:srgbClr val="002060"/>
                </a:solidFill>
              </a:rPr>
              <a:t>Cervical carcinomas with Her-2 </a:t>
            </a:r>
            <a:r>
              <a:rPr lang="en-US" sz="2800" b="1" dirty="0" smtClean="0">
                <a:solidFill>
                  <a:srgbClr val="002060"/>
                </a:solidFill>
              </a:rPr>
              <a:t> 3</a:t>
            </a:r>
            <a:r>
              <a:rPr lang="en-US" sz="2800" b="1" dirty="0" smtClean="0">
                <a:solidFill>
                  <a:srgbClr val="002060"/>
                </a:solidFill>
              </a:rPr>
              <a:t>+ expression </a:t>
            </a:r>
            <a:r>
              <a:rPr lang="en-US" sz="2800" b="1" dirty="0" smtClean="0">
                <a:solidFill>
                  <a:srgbClr val="002060"/>
                </a:solidFill>
              </a:rPr>
              <a:t>have the best clinical </a:t>
            </a:r>
            <a:r>
              <a:rPr lang="en-US" sz="2800" b="1" dirty="0" smtClean="0">
                <a:solidFill>
                  <a:srgbClr val="002060"/>
                </a:solidFill>
              </a:rPr>
              <a:t>benefits with anti Her-2 therapy (T-</a:t>
            </a:r>
            <a:r>
              <a:rPr lang="en-US" sz="2800" b="1" dirty="0" err="1" smtClean="0">
                <a:solidFill>
                  <a:srgbClr val="002060"/>
                </a:solidFill>
              </a:rPr>
              <a:t>Dx</a:t>
            </a:r>
            <a:r>
              <a:rPr lang="en-US" sz="2800" b="1" dirty="0" smtClean="0">
                <a:solidFill>
                  <a:srgbClr val="002060"/>
                </a:solidFill>
              </a:rPr>
              <a:t>) .</a:t>
            </a:r>
          </a:p>
          <a:p>
            <a:pPr marL="457200" indent="-457200">
              <a:buFontTx/>
              <a:buChar char="-"/>
            </a:pPr>
            <a:endParaRPr lang="pt-BR" sz="2800" b="1" dirty="0">
              <a:solidFill>
                <a:schemeClr val="accent6">
                  <a:lumMod val="50000"/>
                </a:schemeClr>
              </a:solidFill>
            </a:endParaRPr>
          </a:p>
        </p:txBody>
      </p:sp>
      <p:sp>
        <p:nvSpPr>
          <p:cNvPr id="7" name="Retângulo 6"/>
          <p:cNvSpPr/>
          <p:nvPr/>
        </p:nvSpPr>
        <p:spPr>
          <a:xfrm>
            <a:off x="11140765" y="9825335"/>
            <a:ext cx="4413516" cy="461665"/>
          </a:xfrm>
          <a:prstGeom prst="rect">
            <a:avLst/>
          </a:prstGeom>
        </p:spPr>
        <p:txBody>
          <a:bodyPr wrap="none">
            <a:spAutoFit/>
          </a:bodyPr>
          <a:lstStyle/>
          <a:p>
            <a:r>
              <a:rPr lang="it-IT" sz="2400" b="1" dirty="0">
                <a:solidFill>
                  <a:schemeClr val="bg1"/>
                </a:solidFill>
              </a:rPr>
              <a:t>Clin. Oncol., 2013, 31, 3997-4013</a:t>
            </a:r>
            <a:r>
              <a:rPr lang="it-IT" dirty="0"/>
              <a:t>.</a:t>
            </a:r>
            <a:endParaRPr lang="pt-BR" dirty="0"/>
          </a:p>
        </p:txBody>
      </p:sp>
    </p:spTree>
    <p:extLst>
      <p:ext uri="{BB962C8B-B14F-4D97-AF65-F5344CB8AC3E}">
        <p14:creationId xmlns:p14="http://schemas.microsoft.com/office/powerpoint/2010/main" val="26572914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69005" y="4445013"/>
            <a:ext cx="11665975" cy="1216131"/>
          </a:xfrm>
        </p:spPr>
        <p:txBody>
          <a:bodyPr/>
          <a:lstStyle/>
          <a:p>
            <a:r>
              <a:rPr lang="pt-BR" sz="7200" b="1" dirty="0">
                <a:solidFill>
                  <a:schemeClr val="accent6">
                    <a:lumMod val="50000"/>
                  </a:schemeClr>
                </a:solidFill>
                <a:latin typeface="+mn-lt"/>
              </a:rPr>
              <a:t>HER-2 IN </a:t>
            </a:r>
            <a:r>
              <a:rPr lang="pt-BR" sz="7200" b="1" dirty="0" smtClean="0">
                <a:solidFill>
                  <a:schemeClr val="accent6">
                    <a:lumMod val="50000"/>
                  </a:schemeClr>
                </a:solidFill>
                <a:latin typeface="+mn-lt"/>
              </a:rPr>
              <a:t>LUNG CARCINOMAS</a:t>
            </a:r>
            <a:endParaRPr lang="pt-BR" sz="7200" b="1" dirty="0">
              <a:latin typeface="+mn-lt"/>
            </a:endParaRPr>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Tree>
    <p:extLst>
      <p:ext uri="{BB962C8B-B14F-4D97-AF65-F5344CB8AC3E}">
        <p14:creationId xmlns:p14="http://schemas.microsoft.com/office/powerpoint/2010/main" val="23054111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LUNG CARCINOMAS</a:t>
            </a:r>
            <a:endParaRPr lang="pt-BR" sz="60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sp>
        <p:nvSpPr>
          <p:cNvPr id="6" name="Espaço Reservado para Texto 5">
            <a:extLst>
              <a:ext uri="{FF2B5EF4-FFF2-40B4-BE49-F238E27FC236}">
                <a16:creationId xmlns:a16="http://schemas.microsoft.com/office/drawing/2014/main" id="{3532E98B-41FA-8667-F5C3-EC18745A7055}"/>
              </a:ext>
            </a:extLst>
          </p:cNvPr>
          <p:cNvSpPr>
            <a:spLocks noGrp="1"/>
          </p:cNvSpPr>
          <p:nvPr>
            <p:ph type="body" sz="quarter" idx="10"/>
          </p:nvPr>
        </p:nvSpPr>
        <p:spPr>
          <a:xfrm>
            <a:off x="14272" y="2497509"/>
            <a:ext cx="11253788" cy="6265491"/>
          </a:xfrm>
        </p:spPr>
        <p:txBody>
          <a:bodyPr/>
          <a:lstStyle/>
          <a:p>
            <a:pPr marL="457200" indent="-457200">
              <a:buFontTx/>
              <a:buChar char="-"/>
            </a:pPr>
            <a:r>
              <a:rPr lang="en-US" dirty="0" smtClean="0"/>
              <a:t>Her-2 overexpression (3+): 13-20% of NSCLC.</a:t>
            </a:r>
          </a:p>
          <a:p>
            <a:pPr marL="457200" indent="-457200">
              <a:buFontTx/>
              <a:buChar char="-"/>
            </a:pPr>
            <a:r>
              <a:rPr lang="en-US" dirty="0" smtClean="0"/>
              <a:t> </a:t>
            </a:r>
            <a:r>
              <a:rPr lang="en-US" dirty="0"/>
              <a:t>Her-2  amplification</a:t>
            </a:r>
            <a:r>
              <a:rPr lang="en-US" dirty="0" smtClean="0"/>
              <a:t>: 2-22,8%</a:t>
            </a:r>
          </a:p>
          <a:p>
            <a:r>
              <a:rPr lang="en-US" dirty="0"/>
              <a:t> </a:t>
            </a:r>
            <a:r>
              <a:rPr lang="en-US" dirty="0" smtClean="0"/>
              <a:t>        . 13% of acquired resistance in EGFR mutant NSCLC</a:t>
            </a:r>
          </a:p>
          <a:p>
            <a:pPr marL="457200" indent="-457200">
              <a:buFontTx/>
              <a:buChar char="-"/>
            </a:pPr>
            <a:r>
              <a:rPr lang="en-US" dirty="0" smtClean="0"/>
              <a:t>Her-2 insertion (exon 20) 2-4,5% of NSCLC; also mechanism of resistance to anti EGFR therapy.</a:t>
            </a:r>
          </a:p>
          <a:p>
            <a:pPr marL="457200" indent="-457200">
              <a:buFontTx/>
              <a:buChar char="-"/>
            </a:pPr>
            <a:r>
              <a:rPr lang="en-US" dirty="0" smtClean="0"/>
              <a:t>No obvious correlation between overexpression and amplification.</a:t>
            </a:r>
          </a:p>
        </p:txBody>
      </p:sp>
      <p:pic>
        <p:nvPicPr>
          <p:cNvPr id="3" name="Imagem 2"/>
          <p:cNvPicPr>
            <a:picLocks noChangeAspect="1"/>
          </p:cNvPicPr>
          <p:nvPr/>
        </p:nvPicPr>
        <p:blipFill>
          <a:blip r:embed="rId4"/>
          <a:stretch>
            <a:fillRect/>
          </a:stretch>
        </p:blipFill>
        <p:spPr>
          <a:xfrm>
            <a:off x="12238977" y="1910421"/>
            <a:ext cx="6049023" cy="4738958"/>
          </a:xfrm>
          <a:prstGeom prst="rect">
            <a:avLst/>
          </a:prstGeom>
        </p:spPr>
      </p:pic>
      <p:sp>
        <p:nvSpPr>
          <p:cNvPr id="5" name="Retângulo 4"/>
          <p:cNvSpPr/>
          <p:nvPr/>
        </p:nvSpPr>
        <p:spPr>
          <a:xfrm>
            <a:off x="12449735" y="9917668"/>
            <a:ext cx="4108817" cy="369332"/>
          </a:xfrm>
          <a:prstGeom prst="rect">
            <a:avLst/>
          </a:prstGeom>
        </p:spPr>
        <p:txBody>
          <a:bodyPr wrap="none">
            <a:spAutoFit/>
          </a:bodyPr>
          <a:lstStyle/>
          <a:p>
            <a:r>
              <a:rPr lang="pt-BR" b="1" dirty="0" err="1">
                <a:solidFill>
                  <a:schemeClr val="bg1"/>
                </a:solidFill>
                <a:latin typeface="BlinkMacSystemFont"/>
              </a:rPr>
              <a:t>Diagn</a:t>
            </a:r>
            <a:r>
              <a:rPr lang="pt-BR" b="1" dirty="0">
                <a:solidFill>
                  <a:schemeClr val="bg1"/>
                </a:solidFill>
                <a:latin typeface="BlinkMacSystemFont"/>
              </a:rPr>
              <a:t> </a:t>
            </a:r>
            <a:r>
              <a:rPr lang="pt-BR" b="1" dirty="0" err="1">
                <a:solidFill>
                  <a:schemeClr val="bg1"/>
                </a:solidFill>
                <a:latin typeface="BlinkMacSystemFont"/>
              </a:rPr>
              <a:t>Pathol</a:t>
            </a:r>
            <a:r>
              <a:rPr lang="pt-BR" b="1" dirty="0">
                <a:solidFill>
                  <a:schemeClr val="bg1"/>
                </a:solidFill>
                <a:latin typeface="BlinkMacSystemFont"/>
              </a:rPr>
              <a:t>. 2023 </a:t>
            </a:r>
            <a:r>
              <a:rPr lang="pt-BR" b="1" dirty="0" err="1">
                <a:solidFill>
                  <a:schemeClr val="bg1"/>
                </a:solidFill>
                <a:latin typeface="BlinkMacSystemFont"/>
              </a:rPr>
              <a:t>Jun</a:t>
            </a:r>
            <a:r>
              <a:rPr lang="pt-BR" b="1" dirty="0">
                <a:solidFill>
                  <a:schemeClr val="bg1"/>
                </a:solidFill>
                <a:latin typeface="BlinkMacSystemFont"/>
              </a:rPr>
              <a:t> 20;18(1):75</a:t>
            </a:r>
            <a:r>
              <a:rPr lang="pt-BR" b="1" dirty="0">
                <a:solidFill>
                  <a:srgbClr val="212121"/>
                </a:solidFill>
                <a:latin typeface="BlinkMacSystemFont"/>
              </a:rPr>
              <a:t>.</a:t>
            </a:r>
            <a:r>
              <a:rPr lang="pt-BR" dirty="0">
                <a:solidFill>
                  <a:srgbClr val="212121"/>
                </a:solidFill>
                <a:latin typeface="BlinkMacSystemFont"/>
              </a:rPr>
              <a:t> </a:t>
            </a:r>
            <a:endParaRPr lang="pt-BR" dirty="0"/>
          </a:p>
        </p:txBody>
      </p:sp>
      <p:sp>
        <p:nvSpPr>
          <p:cNvPr id="8" name="Chave Direita 7"/>
          <p:cNvSpPr/>
          <p:nvPr/>
        </p:nvSpPr>
        <p:spPr>
          <a:xfrm>
            <a:off x="7721600" y="2400300"/>
            <a:ext cx="457200" cy="1201410"/>
          </a:xfrm>
          <a:prstGeom prst="rightBrace">
            <a:avLst/>
          </a:prstGeom>
          <a:noFill/>
          <a:ln w="38100">
            <a:solidFill>
              <a:srgbClr val="5657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9" name="CaixaDeTexto 8"/>
          <p:cNvSpPr txBox="1"/>
          <p:nvPr/>
        </p:nvSpPr>
        <p:spPr>
          <a:xfrm>
            <a:off x="8548671" y="2770172"/>
            <a:ext cx="3690306" cy="461665"/>
          </a:xfrm>
          <a:prstGeom prst="rect">
            <a:avLst/>
          </a:prstGeom>
          <a:noFill/>
        </p:spPr>
        <p:txBody>
          <a:bodyPr wrap="none" rtlCol="0">
            <a:spAutoFit/>
          </a:bodyPr>
          <a:lstStyle/>
          <a:p>
            <a:r>
              <a:rPr lang="en-US" sz="2400" b="1" dirty="0" smtClean="0">
                <a:solidFill>
                  <a:srgbClr val="FF6600"/>
                </a:solidFill>
              </a:rPr>
              <a:t>WORSE OVERALL SURVIVAL</a:t>
            </a:r>
            <a:endParaRPr lang="pt-BR" sz="2400" b="1" dirty="0">
              <a:solidFill>
                <a:srgbClr val="FF6600"/>
              </a:solidFill>
            </a:endParaRPr>
          </a:p>
        </p:txBody>
      </p:sp>
      <p:sp>
        <p:nvSpPr>
          <p:cNvPr id="10" name="Retângulo 9"/>
          <p:cNvSpPr/>
          <p:nvPr/>
        </p:nvSpPr>
        <p:spPr>
          <a:xfrm>
            <a:off x="8548671" y="9917668"/>
            <a:ext cx="3819444" cy="400110"/>
          </a:xfrm>
          <a:prstGeom prst="rect">
            <a:avLst/>
          </a:prstGeom>
        </p:spPr>
        <p:txBody>
          <a:bodyPr wrap="none">
            <a:spAutoFit/>
          </a:bodyPr>
          <a:lstStyle/>
          <a:p>
            <a:r>
              <a:rPr lang="en-US" sz="2000" b="1" dirty="0">
                <a:solidFill>
                  <a:schemeClr val="bg1"/>
                </a:solidFill>
              </a:rPr>
              <a:t>J </a:t>
            </a:r>
            <a:r>
              <a:rPr lang="en-US" sz="2000" b="1" dirty="0" err="1">
                <a:solidFill>
                  <a:schemeClr val="bg1"/>
                </a:solidFill>
              </a:rPr>
              <a:t>Thorac</a:t>
            </a:r>
            <a:r>
              <a:rPr lang="en-US" sz="2000" b="1" dirty="0">
                <a:solidFill>
                  <a:schemeClr val="bg1"/>
                </a:solidFill>
              </a:rPr>
              <a:t> Dis 2021;13(6):3708-3720</a:t>
            </a:r>
            <a:endParaRPr lang="pt-BR" sz="2000" b="1" dirty="0">
              <a:solidFill>
                <a:schemeClr val="bg1"/>
              </a:solidFill>
            </a:endParaRPr>
          </a:p>
        </p:txBody>
      </p:sp>
      <p:sp>
        <p:nvSpPr>
          <p:cNvPr id="11" name="Retângulo 10"/>
          <p:cNvSpPr/>
          <p:nvPr/>
        </p:nvSpPr>
        <p:spPr>
          <a:xfrm>
            <a:off x="575185" y="7849302"/>
            <a:ext cx="8721215"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All studies used CAP/ASCO HER-2 breast guidelines for Her-2 expression evaluation </a:t>
            </a:r>
            <a:endParaRPr lang="pt-BR" b="1" dirty="0"/>
          </a:p>
        </p:txBody>
      </p:sp>
    </p:spTree>
    <p:extLst>
      <p:ext uri="{BB962C8B-B14F-4D97-AF65-F5344CB8AC3E}">
        <p14:creationId xmlns:p14="http://schemas.microsoft.com/office/powerpoint/2010/main" val="2005314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1998037" y="9925498"/>
            <a:ext cx="4433454" cy="369332"/>
          </a:xfrm>
          <a:prstGeom prst="rect">
            <a:avLst/>
          </a:prstGeom>
        </p:spPr>
        <p:txBody>
          <a:bodyPr wrap="square">
            <a:spAutoFit/>
          </a:bodyPr>
          <a:lstStyle/>
          <a:p>
            <a:r>
              <a:rPr lang="fr-FR" dirty="0">
                <a:solidFill>
                  <a:schemeClr val="bg1"/>
                </a:solidFill>
              </a:rPr>
              <a:t> </a:t>
            </a:r>
            <a:r>
              <a:rPr lang="en-US" b="1" dirty="0" err="1" smtClean="0">
                <a:solidFill>
                  <a:schemeClr val="bg1"/>
                </a:solidFill>
              </a:rPr>
              <a:t>Int</a:t>
            </a:r>
            <a:r>
              <a:rPr lang="en-US" b="1" dirty="0" smtClean="0">
                <a:solidFill>
                  <a:schemeClr val="bg1"/>
                </a:solidFill>
              </a:rPr>
              <a:t> </a:t>
            </a:r>
            <a:r>
              <a:rPr lang="en-US" b="1" dirty="0">
                <a:solidFill>
                  <a:schemeClr val="bg1"/>
                </a:solidFill>
              </a:rPr>
              <a:t>J </a:t>
            </a:r>
            <a:r>
              <a:rPr lang="en-US" b="1" dirty="0" err="1">
                <a:solidFill>
                  <a:schemeClr val="bg1"/>
                </a:solidFill>
              </a:rPr>
              <a:t>Gynecol</a:t>
            </a:r>
            <a:r>
              <a:rPr lang="en-US" b="1" dirty="0">
                <a:solidFill>
                  <a:schemeClr val="bg1"/>
                </a:solidFill>
              </a:rPr>
              <a:t> </a:t>
            </a:r>
            <a:r>
              <a:rPr lang="en-US" b="1" dirty="0" err="1">
                <a:solidFill>
                  <a:schemeClr val="bg1"/>
                </a:solidFill>
              </a:rPr>
              <a:t>Pathol</a:t>
            </a:r>
            <a:r>
              <a:rPr lang="en-US" b="1" dirty="0">
                <a:solidFill>
                  <a:schemeClr val="bg1"/>
                </a:solidFill>
              </a:rPr>
              <a:t>. 2020;40(1):17-23</a:t>
            </a:r>
            <a:r>
              <a:rPr lang="en-US" dirty="0"/>
              <a:t>.</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8" name="Retângulo 7"/>
          <p:cNvSpPr/>
          <p:nvPr/>
        </p:nvSpPr>
        <p:spPr>
          <a:xfrm>
            <a:off x="2472644" y="1963153"/>
            <a:ext cx="12168139" cy="646331"/>
          </a:xfrm>
          <a:prstGeom prst="rect">
            <a:avLst/>
          </a:prstGeom>
        </p:spPr>
        <p:txBody>
          <a:bodyPr wrap="none">
            <a:spAutoFit/>
          </a:bodyPr>
          <a:lstStyle/>
          <a:p>
            <a:r>
              <a:rPr lang="pt-BR" sz="3600" b="1" dirty="0" err="1">
                <a:solidFill>
                  <a:srgbClr val="002060"/>
                </a:solidFill>
              </a:rPr>
              <a:t>Current</a:t>
            </a:r>
            <a:r>
              <a:rPr lang="pt-BR" sz="3600" b="1" dirty="0">
                <a:solidFill>
                  <a:srgbClr val="002060"/>
                </a:solidFill>
              </a:rPr>
              <a:t> “endometrial </a:t>
            </a:r>
            <a:r>
              <a:rPr lang="pt-BR" sz="3600" b="1" dirty="0" err="1">
                <a:solidFill>
                  <a:srgbClr val="002060"/>
                </a:solidFill>
              </a:rPr>
              <a:t>cancer</a:t>
            </a:r>
            <a:r>
              <a:rPr lang="pt-BR" sz="3600" b="1" dirty="0">
                <a:solidFill>
                  <a:srgbClr val="002060"/>
                </a:solidFill>
              </a:rPr>
              <a:t>” </a:t>
            </a:r>
            <a:r>
              <a:rPr lang="pt-BR" sz="3600" b="1" dirty="0" err="1">
                <a:solidFill>
                  <a:srgbClr val="002060"/>
                </a:solidFill>
              </a:rPr>
              <a:t>criteria</a:t>
            </a:r>
            <a:r>
              <a:rPr lang="pt-BR" sz="3600" b="1" dirty="0">
                <a:solidFill>
                  <a:srgbClr val="002060"/>
                </a:solidFill>
              </a:rPr>
              <a:t> in USA: </a:t>
            </a:r>
            <a:r>
              <a:rPr lang="pt-BR" sz="3600" b="1" dirty="0" err="1">
                <a:solidFill>
                  <a:srgbClr val="002060"/>
                </a:solidFill>
              </a:rPr>
              <a:t>endorsed</a:t>
            </a:r>
            <a:r>
              <a:rPr lang="pt-BR" sz="3600" b="1" dirty="0">
                <a:solidFill>
                  <a:srgbClr val="002060"/>
                </a:solidFill>
              </a:rPr>
              <a:t> </a:t>
            </a:r>
            <a:r>
              <a:rPr lang="pt-BR" sz="3600" b="1" dirty="0" err="1">
                <a:solidFill>
                  <a:srgbClr val="002060"/>
                </a:solidFill>
              </a:rPr>
              <a:t>by</a:t>
            </a:r>
            <a:r>
              <a:rPr lang="pt-BR" sz="3600" b="1" dirty="0">
                <a:solidFill>
                  <a:srgbClr val="002060"/>
                </a:solidFill>
              </a:rPr>
              <a:t> CAP</a:t>
            </a:r>
          </a:p>
        </p:txBody>
      </p:sp>
      <p:graphicFrame>
        <p:nvGraphicFramePr>
          <p:cNvPr id="9" name="Tabela 8"/>
          <p:cNvGraphicFramePr>
            <a:graphicFrameLocks noGrp="1"/>
          </p:cNvGraphicFramePr>
          <p:nvPr>
            <p:extLst>
              <p:ext uri="{D42A27DB-BD31-4B8C-83A1-F6EECF244321}">
                <p14:modId xmlns:p14="http://schemas.microsoft.com/office/powerpoint/2010/main" val="345130981"/>
              </p:ext>
            </p:extLst>
          </p:nvPr>
        </p:nvGraphicFramePr>
        <p:xfrm>
          <a:off x="2899984" y="3393208"/>
          <a:ext cx="12192000" cy="48920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136807110"/>
                    </a:ext>
                  </a:extLst>
                </a:gridCol>
                <a:gridCol w="6096000">
                  <a:extLst>
                    <a:ext uri="{9D8B030D-6E8A-4147-A177-3AD203B41FA5}">
                      <a16:colId xmlns:a16="http://schemas.microsoft.com/office/drawing/2014/main" val="1222657351"/>
                    </a:ext>
                  </a:extLst>
                </a:gridCol>
              </a:tblGrid>
              <a:tr h="370840">
                <a:tc>
                  <a:txBody>
                    <a:bodyPr/>
                    <a:lstStyle/>
                    <a:p>
                      <a:r>
                        <a:rPr lang="pt-BR" dirty="0" smtClean="0"/>
                        <a:t>HER2 IHC 3+ (positive)</a:t>
                      </a:r>
                      <a:endParaRPr lang="pt-BR" dirty="0"/>
                    </a:p>
                  </a:txBody>
                  <a:tcPr/>
                </a:tc>
                <a:tc>
                  <a:txBody>
                    <a:bodyPr/>
                    <a:lstStyle/>
                    <a:p>
                      <a:r>
                        <a:rPr lang="en-US" dirty="0" smtClean="0"/>
                        <a:t>Strong complete or basolateral/lateral membrane staining in &gt; 30% of tumor cells </a:t>
                      </a:r>
                      <a:endParaRPr lang="pt-BR" dirty="0"/>
                    </a:p>
                  </a:txBody>
                  <a:tcPr/>
                </a:tc>
                <a:extLst>
                  <a:ext uri="{0D108BD9-81ED-4DB2-BD59-A6C34878D82A}">
                    <a16:rowId xmlns:a16="http://schemas.microsoft.com/office/drawing/2014/main" val="3078907232"/>
                  </a:ext>
                </a:extLst>
              </a:tr>
              <a:tr h="370840">
                <a:tc>
                  <a:txBody>
                    <a:bodyPr/>
                    <a:lstStyle/>
                    <a:p>
                      <a:r>
                        <a:rPr lang="pt-BR" dirty="0" smtClean="0"/>
                        <a:t>HER2 IHC 2+ (</a:t>
                      </a:r>
                      <a:r>
                        <a:rPr lang="pt-BR" dirty="0" err="1" smtClean="0"/>
                        <a:t>equivocal</a:t>
                      </a:r>
                      <a:r>
                        <a:rPr lang="pt-BR" dirty="0" smtClean="0"/>
                        <a:t>) </a:t>
                      </a:r>
                      <a:endParaRPr lang="pt-BR" dirty="0"/>
                    </a:p>
                  </a:txBody>
                  <a:tcPr/>
                </a:tc>
                <a:tc>
                  <a:txBody>
                    <a:bodyPr/>
                    <a:lstStyle/>
                    <a:p>
                      <a:r>
                        <a:rPr lang="en-US" dirty="0" smtClean="0"/>
                        <a:t>Strong complete or lateral/basolateral membrane staining was seen in ≤ 30%, or weak to moderate staining in ≥10% of tumor cells</a:t>
                      </a:r>
                      <a:endParaRPr lang="pt-BR" dirty="0"/>
                    </a:p>
                  </a:txBody>
                  <a:tcPr/>
                </a:tc>
                <a:extLst>
                  <a:ext uri="{0D108BD9-81ED-4DB2-BD59-A6C34878D82A}">
                    <a16:rowId xmlns:a16="http://schemas.microsoft.com/office/drawing/2014/main" val="2907504981"/>
                  </a:ext>
                </a:extLst>
              </a:tr>
              <a:tr h="370840">
                <a:tc>
                  <a:txBody>
                    <a:bodyPr/>
                    <a:lstStyle/>
                    <a:p>
                      <a:r>
                        <a:rPr lang="pt-BR" dirty="0" smtClean="0"/>
                        <a:t>HER2 IHC 1+ (negative)</a:t>
                      </a:r>
                      <a:endParaRPr lang="pt-BR" dirty="0"/>
                    </a:p>
                  </a:txBody>
                  <a:tcPr/>
                </a:tc>
                <a:tc>
                  <a:txBody>
                    <a:bodyPr/>
                    <a:lstStyle/>
                    <a:p>
                      <a:r>
                        <a:rPr lang="en-US" dirty="0" smtClean="0"/>
                        <a:t>Faint/barely perceptible, incomplete membrane staining in any proportion of tumor, or weak complete staining in </a:t>
                      </a:r>
                      <a:endParaRPr lang="pt-BR" dirty="0"/>
                    </a:p>
                  </a:txBody>
                  <a:tcPr/>
                </a:tc>
                <a:extLst>
                  <a:ext uri="{0D108BD9-81ED-4DB2-BD59-A6C34878D82A}">
                    <a16:rowId xmlns:a16="http://schemas.microsoft.com/office/drawing/2014/main" val="1060779190"/>
                  </a:ext>
                </a:extLst>
              </a:tr>
              <a:tr h="370840">
                <a:tc>
                  <a:txBody>
                    <a:bodyPr/>
                    <a:lstStyle/>
                    <a:p>
                      <a:r>
                        <a:rPr lang="pt-BR" dirty="0" smtClean="0"/>
                        <a:t>HER2 IHC 0 (negative) </a:t>
                      </a:r>
                      <a:endParaRPr lang="pt-BR" dirty="0"/>
                    </a:p>
                  </a:txBody>
                  <a:tcPr/>
                </a:tc>
                <a:tc>
                  <a:txBody>
                    <a:bodyPr/>
                    <a:lstStyle/>
                    <a:p>
                      <a:r>
                        <a:rPr lang="en-US" dirty="0" smtClean="0"/>
                        <a:t>No staining in tumor cells</a:t>
                      </a:r>
                      <a:endParaRPr lang="pt-BR" dirty="0"/>
                    </a:p>
                  </a:txBody>
                  <a:tcPr/>
                </a:tc>
                <a:extLst>
                  <a:ext uri="{0D108BD9-81ED-4DB2-BD59-A6C34878D82A}">
                    <a16:rowId xmlns:a16="http://schemas.microsoft.com/office/drawing/2014/main" val="2535258128"/>
                  </a:ext>
                </a:extLst>
              </a:tr>
            </a:tbl>
          </a:graphicData>
        </a:graphic>
      </p:graphicFrame>
    </p:spTree>
    <p:extLst>
      <p:ext uri="{BB962C8B-B14F-4D97-AF65-F5344CB8AC3E}">
        <p14:creationId xmlns:p14="http://schemas.microsoft.com/office/powerpoint/2010/main" val="22030291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1486" y="-2632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LUNG CARCINOMAS</a:t>
            </a:r>
            <a:endParaRPr lang="pt-BR" sz="60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12" name="Imagem 11"/>
          <p:cNvPicPr>
            <a:picLocks noChangeAspect="1"/>
          </p:cNvPicPr>
          <p:nvPr/>
        </p:nvPicPr>
        <p:blipFill>
          <a:blip r:embed="rId4"/>
          <a:stretch>
            <a:fillRect/>
          </a:stretch>
        </p:blipFill>
        <p:spPr>
          <a:xfrm>
            <a:off x="3898900" y="848240"/>
            <a:ext cx="8686800" cy="2098160"/>
          </a:xfrm>
          <a:prstGeom prst="rect">
            <a:avLst/>
          </a:prstGeom>
        </p:spPr>
      </p:pic>
      <p:pic>
        <p:nvPicPr>
          <p:cNvPr id="13" name="Imagem 12"/>
          <p:cNvPicPr>
            <a:picLocks noChangeAspect="1"/>
          </p:cNvPicPr>
          <p:nvPr/>
        </p:nvPicPr>
        <p:blipFill rotWithShape="1">
          <a:blip r:embed="rId5"/>
          <a:srcRect t="33517" b="33702"/>
          <a:stretch/>
        </p:blipFill>
        <p:spPr>
          <a:xfrm>
            <a:off x="4290181" y="2946400"/>
            <a:ext cx="8069112" cy="1943100"/>
          </a:xfrm>
          <a:prstGeom prst="rect">
            <a:avLst/>
          </a:prstGeom>
        </p:spPr>
      </p:pic>
      <p:pic>
        <p:nvPicPr>
          <p:cNvPr id="14" name="Imagem 13"/>
          <p:cNvPicPr>
            <a:picLocks noChangeAspect="1"/>
          </p:cNvPicPr>
          <p:nvPr/>
        </p:nvPicPr>
        <p:blipFill>
          <a:blip r:embed="rId6"/>
          <a:stretch>
            <a:fillRect/>
          </a:stretch>
        </p:blipFill>
        <p:spPr>
          <a:xfrm>
            <a:off x="12359293" y="1830688"/>
            <a:ext cx="5746093" cy="5838524"/>
          </a:xfrm>
          <a:prstGeom prst="rect">
            <a:avLst/>
          </a:prstGeom>
        </p:spPr>
      </p:pic>
      <p:pic>
        <p:nvPicPr>
          <p:cNvPr id="15" name="Imagem 14"/>
          <p:cNvPicPr>
            <a:picLocks noChangeAspect="1"/>
          </p:cNvPicPr>
          <p:nvPr/>
        </p:nvPicPr>
        <p:blipFill>
          <a:blip r:embed="rId7"/>
          <a:stretch>
            <a:fillRect/>
          </a:stretch>
        </p:blipFill>
        <p:spPr>
          <a:xfrm>
            <a:off x="11847461" y="7821612"/>
            <a:ext cx="6257925" cy="1933575"/>
          </a:xfrm>
          <a:prstGeom prst="rect">
            <a:avLst/>
          </a:prstGeom>
        </p:spPr>
      </p:pic>
      <p:pic>
        <p:nvPicPr>
          <p:cNvPr id="16" name="Imagem 15"/>
          <p:cNvPicPr>
            <a:picLocks noChangeAspect="1"/>
          </p:cNvPicPr>
          <p:nvPr/>
        </p:nvPicPr>
        <p:blipFill>
          <a:blip r:embed="rId8"/>
          <a:stretch>
            <a:fillRect/>
          </a:stretch>
        </p:blipFill>
        <p:spPr>
          <a:xfrm>
            <a:off x="822324" y="5044560"/>
            <a:ext cx="9934575" cy="3701116"/>
          </a:xfrm>
          <a:prstGeom prst="rect">
            <a:avLst/>
          </a:prstGeom>
        </p:spPr>
      </p:pic>
      <p:sp>
        <p:nvSpPr>
          <p:cNvPr id="17" name="Retângulo 16"/>
          <p:cNvSpPr/>
          <p:nvPr/>
        </p:nvSpPr>
        <p:spPr>
          <a:xfrm>
            <a:off x="822324" y="6987660"/>
            <a:ext cx="7419976" cy="681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2857500" y="8745676"/>
            <a:ext cx="5600700" cy="309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Aus</a:t>
            </a:r>
            <a:r>
              <a:rPr lang="pt-BR" dirty="0" err="1" smtClean="0"/>
              <a:t>ência</a:t>
            </a:r>
            <a:r>
              <a:rPr lang="pt-BR" dirty="0" smtClean="0"/>
              <a:t> de associação entre  IHC </a:t>
            </a:r>
            <a:r>
              <a:rPr lang="pt-BR" dirty="0" err="1" smtClean="0"/>
              <a:t>and</a:t>
            </a:r>
            <a:r>
              <a:rPr lang="pt-BR" dirty="0" smtClean="0"/>
              <a:t> ISH</a:t>
            </a:r>
            <a:endParaRPr lang="pt-BR" dirty="0"/>
          </a:p>
        </p:txBody>
      </p:sp>
      <p:sp>
        <p:nvSpPr>
          <p:cNvPr id="19" name="Retângulo 18"/>
          <p:cNvSpPr/>
          <p:nvPr/>
        </p:nvSpPr>
        <p:spPr>
          <a:xfrm>
            <a:off x="13228404" y="9917668"/>
            <a:ext cx="2775119" cy="369332"/>
          </a:xfrm>
          <a:prstGeom prst="rect">
            <a:avLst/>
          </a:prstGeom>
        </p:spPr>
        <p:txBody>
          <a:bodyPr wrap="none">
            <a:spAutoFit/>
          </a:bodyPr>
          <a:lstStyle/>
          <a:p>
            <a:r>
              <a:rPr lang="pt-BR" b="1" dirty="0" err="1">
                <a:solidFill>
                  <a:schemeClr val="bg1"/>
                </a:solidFill>
              </a:rPr>
              <a:t>PLoS</a:t>
            </a:r>
            <a:r>
              <a:rPr lang="pt-BR" b="1" dirty="0">
                <a:solidFill>
                  <a:schemeClr val="bg1"/>
                </a:solidFill>
              </a:rPr>
              <a:t> ONE 12(2): e0171280</a:t>
            </a:r>
            <a:r>
              <a:rPr lang="pt-BR" dirty="0">
                <a:solidFill>
                  <a:srgbClr val="202020"/>
                </a:solidFill>
                <a:latin typeface="Helvetica" panose="020B0604020202020204" pitchFamily="34" charset="0"/>
              </a:rPr>
              <a:t>.</a:t>
            </a:r>
            <a:endParaRPr lang="pt-BR" dirty="0"/>
          </a:p>
        </p:txBody>
      </p:sp>
      <p:sp>
        <p:nvSpPr>
          <p:cNvPr id="20" name="Retângulo 19"/>
          <p:cNvSpPr/>
          <p:nvPr/>
        </p:nvSpPr>
        <p:spPr>
          <a:xfrm>
            <a:off x="330200" y="3594100"/>
            <a:ext cx="3098800"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321 casos</a:t>
            </a:r>
          </a:p>
          <a:p>
            <a:pPr algn="ctr"/>
            <a:r>
              <a:rPr lang="pt-BR" dirty="0" smtClean="0"/>
              <a:t>Ventana 4B5</a:t>
            </a:r>
          </a:p>
          <a:p>
            <a:pPr algn="ctr"/>
            <a:r>
              <a:rPr lang="pt-BR" dirty="0" smtClean="0"/>
              <a:t>TMA</a:t>
            </a:r>
            <a:endParaRPr lang="pt-BR" dirty="0"/>
          </a:p>
        </p:txBody>
      </p:sp>
    </p:spTree>
    <p:extLst>
      <p:ext uri="{BB962C8B-B14F-4D97-AF65-F5344CB8AC3E}">
        <p14:creationId xmlns:p14="http://schemas.microsoft.com/office/powerpoint/2010/main" val="1840553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81486" y="-2632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LUNG CARCINOMAS</a:t>
            </a:r>
            <a:endParaRPr lang="pt-BR" sz="60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0" y="712824"/>
            <a:ext cx="2757714" cy="480167"/>
          </a:xfrm>
          <a:prstGeom prst="rect">
            <a:avLst/>
          </a:prstGeom>
        </p:spPr>
      </p:pic>
      <p:sp>
        <p:nvSpPr>
          <p:cNvPr id="19" name="Retângulo 18"/>
          <p:cNvSpPr/>
          <p:nvPr/>
        </p:nvSpPr>
        <p:spPr>
          <a:xfrm>
            <a:off x="13228404" y="9917668"/>
            <a:ext cx="248786" cy="369332"/>
          </a:xfrm>
          <a:prstGeom prst="rect">
            <a:avLst/>
          </a:prstGeom>
        </p:spPr>
        <p:txBody>
          <a:bodyPr wrap="none">
            <a:spAutoFit/>
          </a:bodyPr>
          <a:lstStyle/>
          <a:p>
            <a:r>
              <a:rPr lang="pt-BR" dirty="0" smtClean="0">
                <a:solidFill>
                  <a:srgbClr val="202020"/>
                </a:solidFill>
                <a:latin typeface="Helvetica" panose="020B0604020202020204" pitchFamily="34" charset="0"/>
              </a:rPr>
              <a:t>.</a:t>
            </a:r>
            <a:endParaRPr lang="pt-BR" dirty="0"/>
          </a:p>
        </p:txBody>
      </p:sp>
      <p:pic>
        <p:nvPicPr>
          <p:cNvPr id="5" name="Imagem 4"/>
          <p:cNvPicPr>
            <a:picLocks noChangeAspect="1"/>
          </p:cNvPicPr>
          <p:nvPr/>
        </p:nvPicPr>
        <p:blipFill>
          <a:blip r:embed="rId4"/>
          <a:stretch>
            <a:fillRect/>
          </a:stretch>
        </p:blipFill>
        <p:spPr>
          <a:xfrm>
            <a:off x="2939200" y="952907"/>
            <a:ext cx="9557991" cy="1180693"/>
          </a:xfrm>
          <a:prstGeom prst="rect">
            <a:avLst/>
          </a:prstGeom>
        </p:spPr>
      </p:pic>
      <p:pic>
        <p:nvPicPr>
          <p:cNvPr id="8" name="Imagem 7"/>
          <p:cNvPicPr>
            <a:picLocks noChangeAspect="1"/>
          </p:cNvPicPr>
          <p:nvPr/>
        </p:nvPicPr>
        <p:blipFill>
          <a:blip r:embed="rId5"/>
          <a:stretch>
            <a:fillRect/>
          </a:stretch>
        </p:blipFill>
        <p:spPr>
          <a:xfrm>
            <a:off x="181486" y="2821997"/>
            <a:ext cx="8281319" cy="6100330"/>
          </a:xfrm>
          <a:prstGeom prst="rect">
            <a:avLst/>
          </a:prstGeom>
        </p:spPr>
      </p:pic>
      <p:pic>
        <p:nvPicPr>
          <p:cNvPr id="9" name="Imagem 8"/>
          <p:cNvPicPr>
            <a:picLocks noChangeAspect="1"/>
          </p:cNvPicPr>
          <p:nvPr/>
        </p:nvPicPr>
        <p:blipFill>
          <a:blip r:embed="rId6"/>
          <a:stretch>
            <a:fillRect/>
          </a:stretch>
        </p:blipFill>
        <p:spPr>
          <a:xfrm>
            <a:off x="8876047" y="3348470"/>
            <a:ext cx="8953500" cy="3990638"/>
          </a:xfrm>
          <a:prstGeom prst="rect">
            <a:avLst/>
          </a:prstGeom>
        </p:spPr>
      </p:pic>
      <p:sp>
        <p:nvSpPr>
          <p:cNvPr id="10" name="Retângulo 9"/>
          <p:cNvSpPr/>
          <p:nvPr/>
        </p:nvSpPr>
        <p:spPr>
          <a:xfrm>
            <a:off x="11500468" y="9917668"/>
            <a:ext cx="4852610" cy="369332"/>
          </a:xfrm>
          <a:prstGeom prst="rect">
            <a:avLst/>
          </a:prstGeom>
        </p:spPr>
        <p:txBody>
          <a:bodyPr wrap="none">
            <a:spAutoFit/>
          </a:bodyPr>
          <a:lstStyle/>
          <a:p>
            <a:r>
              <a:rPr lang="it-IT" b="1" dirty="0">
                <a:solidFill>
                  <a:schemeClr val="bg1"/>
                </a:solidFill>
                <a:latin typeface="BlinkMacSystemFont"/>
              </a:rPr>
              <a:t>J Clin Oncol. 2023 Nov 1;41(31):4852-4863</a:t>
            </a:r>
            <a:r>
              <a:rPr lang="it-IT" dirty="0">
                <a:solidFill>
                  <a:srgbClr val="212121"/>
                </a:solidFill>
                <a:latin typeface="BlinkMacSystemFont"/>
              </a:rPr>
              <a:t>.</a:t>
            </a:r>
            <a:endParaRPr lang="pt-BR" dirty="0"/>
          </a:p>
        </p:txBody>
      </p:sp>
      <p:sp>
        <p:nvSpPr>
          <p:cNvPr id="11" name="CaixaDeTexto 10"/>
          <p:cNvSpPr txBox="1"/>
          <p:nvPr/>
        </p:nvSpPr>
        <p:spPr>
          <a:xfrm>
            <a:off x="12341445" y="2979138"/>
            <a:ext cx="3170655" cy="369332"/>
          </a:xfrm>
          <a:prstGeom prst="rect">
            <a:avLst/>
          </a:prstGeom>
          <a:noFill/>
        </p:spPr>
        <p:txBody>
          <a:bodyPr wrap="square" rtlCol="0">
            <a:spAutoFit/>
          </a:bodyPr>
          <a:lstStyle/>
          <a:p>
            <a:r>
              <a:rPr lang="pt-BR" dirty="0" smtClean="0"/>
              <a:t>93% Her-2  </a:t>
            </a:r>
            <a:r>
              <a:rPr lang="pt-BR" dirty="0" err="1" smtClean="0"/>
              <a:t>Exon</a:t>
            </a:r>
            <a:r>
              <a:rPr lang="pt-BR" dirty="0" smtClean="0"/>
              <a:t> 20 </a:t>
            </a:r>
            <a:r>
              <a:rPr lang="pt-BR" dirty="0" err="1" smtClean="0"/>
              <a:t>insertions</a:t>
            </a:r>
            <a:endParaRPr lang="pt-BR" dirty="0"/>
          </a:p>
        </p:txBody>
      </p:sp>
      <p:sp>
        <p:nvSpPr>
          <p:cNvPr id="3" name="Elipse 2"/>
          <p:cNvSpPr/>
          <p:nvPr/>
        </p:nvSpPr>
        <p:spPr>
          <a:xfrm>
            <a:off x="2939200" y="6137564"/>
            <a:ext cx="1660509" cy="581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2939199" y="3762606"/>
            <a:ext cx="1660509" cy="5818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492487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5400" dirty="0">
                <a:solidFill>
                  <a:schemeClr val="accent6">
                    <a:lumMod val="50000"/>
                  </a:schemeClr>
                </a:solidFill>
              </a:rPr>
              <a:t>HER-2 IN </a:t>
            </a:r>
            <a:r>
              <a:rPr lang="pt-BR" sz="5400" dirty="0" smtClean="0">
                <a:solidFill>
                  <a:schemeClr val="accent6">
                    <a:lumMod val="50000"/>
                  </a:schemeClr>
                </a:solidFill>
              </a:rPr>
              <a:t>NSCLC</a:t>
            </a:r>
            <a:endParaRPr lang="pt-BR" sz="54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flipV="1">
            <a:off x="575186" y="1631188"/>
            <a:ext cx="3234724" cy="299212"/>
          </a:xfrm>
          <a:prstGeom prst="rect">
            <a:avLst/>
          </a:prstGeom>
        </p:spPr>
      </p:pic>
      <p:sp>
        <p:nvSpPr>
          <p:cNvPr id="3" name="CaixaDeTexto 2"/>
          <p:cNvSpPr txBox="1"/>
          <p:nvPr/>
        </p:nvSpPr>
        <p:spPr>
          <a:xfrm>
            <a:off x="794773" y="2311400"/>
            <a:ext cx="5613400" cy="523220"/>
          </a:xfrm>
          <a:prstGeom prst="rect">
            <a:avLst/>
          </a:prstGeom>
          <a:noFill/>
        </p:spPr>
        <p:txBody>
          <a:bodyPr wrap="square" rtlCol="0">
            <a:spAutoFit/>
          </a:bodyPr>
          <a:lstStyle/>
          <a:p>
            <a:r>
              <a:rPr lang="pt-BR" sz="2800" b="1" dirty="0" smtClean="0">
                <a:solidFill>
                  <a:srgbClr val="FF6600"/>
                </a:solidFill>
              </a:rPr>
              <a:t>SUMMARY</a:t>
            </a:r>
            <a:endParaRPr lang="pt-BR" sz="2800" b="1" dirty="0">
              <a:solidFill>
                <a:srgbClr val="FF6600"/>
              </a:solidFill>
            </a:endParaRPr>
          </a:p>
        </p:txBody>
      </p:sp>
      <p:sp>
        <p:nvSpPr>
          <p:cNvPr id="5" name="Retângulo 4"/>
          <p:cNvSpPr/>
          <p:nvPr/>
        </p:nvSpPr>
        <p:spPr>
          <a:xfrm>
            <a:off x="794773" y="4208318"/>
            <a:ext cx="13035527" cy="2677656"/>
          </a:xfrm>
          <a:prstGeom prst="rect">
            <a:avLst/>
          </a:prstGeom>
        </p:spPr>
        <p:txBody>
          <a:bodyPr wrap="square">
            <a:spAutoFit/>
          </a:bodyPr>
          <a:lstStyle/>
          <a:p>
            <a:pPr marL="457200" indent="-457200">
              <a:buFontTx/>
              <a:buChar char="-"/>
            </a:pPr>
            <a:r>
              <a:rPr lang="en-US" sz="2800" b="1" dirty="0" smtClean="0">
                <a:solidFill>
                  <a:srgbClr val="002060"/>
                </a:solidFill>
              </a:rPr>
              <a:t>There is no good association between Her-2 expression and amplification in NSCLC.</a:t>
            </a:r>
          </a:p>
          <a:p>
            <a:pPr marL="457200" indent="-457200">
              <a:buFontTx/>
              <a:buChar char="-"/>
            </a:pPr>
            <a:endParaRPr lang="en-US" sz="2800" b="1" dirty="0" smtClean="0">
              <a:solidFill>
                <a:srgbClr val="002060"/>
              </a:solidFill>
            </a:endParaRPr>
          </a:p>
          <a:p>
            <a:pPr marL="457200" indent="-457200">
              <a:buFontTx/>
              <a:buChar char="-"/>
            </a:pPr>
            <a:r>
              <a:rPr lang="en-US" sz="2800" b="1" dirty="0" smtClean="0">
                <a:solidFill>
                  <a:srgbClr val="002060"/>
                </a:solidFill>
              </a:rPr>
              <a:t>Her-2 overexpression in NSCLC is more associated to Her-2 gene </a:t>
            </a:r>
            <a:r>
              <a:rPr lang="en-US" sz="2800" b="1" dirty="0" err="1" smtClean="0">
                <a:solidFill>
                  <a:srgbClr val="002060"/>
                </a:solidFill>
              </a:rPr>
              <a:t>polysomy</a:t>
            </a:r>
            <a:r>
              <a:rPr lang="en-US" sz="2800" b="1" dirty="0" smtClean="0">
                <a:solidFill>
                  <a:srgbClr val="002060"/>
                </a:solidFill>
              </a:rPr>
              <a:t>.</a:t>
            </a:r>
          </a:p>
          <a:p>
            <a:endParaRPr lang="en-US" sz="2800" b="1" dirty="0" smtClean="0">
              <a:solidFill>
                <a:srgbClr val="002060"/>
              </a:solidFill>
            </a:endParaRPr>
          </a:p>
          <a:p>
            <a:pPr marL="457200" indent="-457200">
              <a:buFontTx/>
              <a:buChar char="-"/>
            </a:pPr>
            <a:r>
              <a:rPr lang="en-US" sz="2800" b="1" dirty="0" smtClean="0">
                <a:solidFill>
                  <a:srgbClr val="002060"/>
                </a:solidFill>
              </a:rPr>
              <a:t>In NSCLC only Her-2 mutations are suitable to anti Her-2 therapy.</a:t>
            </a:r>
          </a:p>
          <a:p>
            <a:pPr marL="457200" indent="-457200">
              <a:buFontTx/>
              <a:buChar char="-"/>
            </a:pPr>
            <a:endParaRPr lang="pt-BR" sz="2800" b="1" dirty="0">
              <a:solidFill>
                <a:schemeClr val="accent6">
                  <a:lumMod val="50000"/>
                </a:schemeClr>
              </a:solidFill>
            </a:endParaRPr>
          </a:p>
        </p:txBody>
      </p:sp>
      <p:sp>
        <p:nvSpPr>
          <p:cNvPr id="7" name="Retângulo 6"/>
          <p:cNvSpPr/>
          <p:nvPr/>
        </p:nvSpPr>
        <p:spPr>
          <a:xfrm>
            <a:off x="11140765" y="9825335"/>
            <a:ext cx="4413516" cy="461665"/>
          </a:xfrm>
          <a:prstGeom prst="rect">
            <a:avLst/>
          </a:prstGeom>
        </p:spPr>
        <p:txBody>
          <a:bodyPr wrap="none">
            <a:spAutoFit/>
          </a:bodyPr>
          <a:lstStyle/>
          <a:p>
            <a:r>
              <a:rPr lang="it-IT" sz="2400" b="1" dirty="0">
                <a:solidFill>
                  <a:schemeClr val="bg1"/>
                </a:solidFill>
              </a:rPr>
              <a:t>Clin. Oncol., 2013, 31, 3997-4013</a:t>
            </a:r>
            <a:r>
              <a:rPr lang="it-IT" dirty="0"/>
              <a:t>.</a:t>
            </a:r>
            <a:endParaRPr lang="pt-BR" dirty="0"/>
          </a:p>
        </p:txBody>
      </p:sp>
    </p:spTree>
    <p:extLst>
      <p:ext uri="{BB962C8B-B14F-4D97-AF65-F5344CB8AC3E}">
        <p14:creationId xmlns:p14="http://schemas.microsoft.com/office/powerpoint/2010/main" val="933536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259668" y="4267213"/>
            <a:ext cx="13686914" cy="1216131"/>
          </a:xfrm>
          <a:prstGeom prst="rect">
            <a:avLst/>
          </a:prstGeom>
        </p:spPr>
        <p:txBody>
          <a:bodyPr anchor="t">
            <a:noAutofit/>
          </a:bodyPr>
          <a:lstStyle>
            <a:lvl1pPr algn="l" defTabSz="1371600" rtl="0" eaLnBrk="1" latinLnBrk="0" hangingPunct="1">
              <a:lnSpc>
                <a:spcPts val="9200"/>
              </a:lnSpc>
              <a:spcBef>
                <a:spcPct val="0"/>
              </a:spcBef>
              <a:buNone/>
              <a:defRPr sz="7000" kern="1200" cap="none" baseline="0">
                <a:solidFill>
                  <a:srgbClr val="476559"/>
                </a:solidFill>
                <a:latin typeface="Calibri Bold" panose="020F0702030404030204" pitchFamily="34" charset="0"/>
                <a:ea typeface="+mj-ea"/>
                <a:cs typeface="Calibri Bold" panose="020F0702030404030204" pitchFamily="34" charset="0"/>
              </a:defRPr>
            </a:lvl1pPr>
          </a:lstStyle>
          <a:p>
            <a:r>
              <a:rPr lang="pt-BR" sz="7200" dirty="0" smtClean="0">
                <a:solidFill>
                  <a:schemeClr val="accent6">
                    <a:lumMod val="50000"/>
                  </a:schemeClr>
                </a:solidFill>
              </a:rPr>
              <a:t>HER-2 IN BLADDER CARCINOMAS</a:t>
            </a:r>
            <a:endParaRPr lang="pt-BR" sz="7200" dirty="0"/>
          </a:p>
        </p:txBody>
      </p:sp>
    </p:spTree>
    <p:extLst>
      <p:ext uri="{BB962C8B-B14F-4D97-AF65-F5344CB8AC3E}">
        <p14:creationId xmlns:p14="http://schemas.microsoft.com/office/powerpoint/2010/main" val="5870048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7986" y="92377"/>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0" y="1142078"/>
            <a:ext cx="2757714" cy="547022"/>
          </a:xfrm>
          <a:prstGeom prst="rect">
            <a:avLst/>
          </a:prstGeom>
        </p:spPr>
      </p:pic>
      <p:sp>
        <p:nvSpPr>
          <p:cNvPr id="19" name="Retângulo 18"/>
          <p:cNvSpPr/>
          <p:nvPr/>
        </p:nvSpPr>
        <p:spPr>
          <a:xfrm>
            <a:off x="12640445" y="9917668"/>
            <a:ext cx="3555589" cy="369332"/>
          </a:xfrm>
          <a:prstGeom prst="rect">
            <a:avLst/>
          </a:prstGeom>
        </p:spPr>
        <p:txBody>
          <a:bodyPr wrap="none">
            <a:spAutoFit/>
          </a:bodyPr>
          <a:lstStyle/>
          <a:p>
            <a:r>
              <a:rPr lang="en-US" b="1" dirty="0">
                <a:solidFill>
                  <a:schemeClr val="bg1"/>
                </a:solidFill>
              </a:rPr>
              <a:t>Am J </a:t>
            </a:r>
            <a:r>
              <a:rPr lang="en-US" b="1" dirty="0" err="1">
                <a:solidFill>
                  <a:schemeClr val="bg1"/>
                </a:solidFill>
              </a:rPr>
              <a:t>Clin</a:t>
            </a:r>
            <a:r>
              <a:rPr lang="en-US" b="1" dirty="0">
                <a:solidFill>
                  <a:schemeClr val="bg1"/>
                </a:solidFill>
              </a:rPr>
              <a:t> </a:t>
            </a:r>
            <a:r>
              <a:rPr lang="en-US" b="1" dirty="0" err="1">
                <a:solidFill>
                  <a:schemeClr val="bg1"/>
                </a:solidFill>
              </a:rPr>
              <a:t>Pathol</a:t>
            </a:r>
            <a:r>
              <a:rPr lang="en-US" b="1" dirty="0">
                <a:solidFill>
                  <a:schemeClr val="bg1"/>
                </a:solidFill>
              </a:rPr>
              <a:t> 2011;136:881-888</a:t>
            </a:r>
            <a:r>
              <a:rPr lang="pt-BR" b="1" dirty="0" smtClean="0">
                <a:solidFill>
                  <a:schemeClr val="bg1"/>
                </a:solidFill>
                <a:latin typeface="Helvetica" panose="020B0604020202020204" pitchFamily="34" charset="0"/>
              </a:rPr>
              <a:t>.</a:t>
            </a:r>
            <a:endParaRPr lang="pt-BR" b="1" dirty="0">
              <a:solidFill>
                <a:schemeClr val="bg1"/>
              </a:solidFill>
            </a:endParaRPr>
          </a:p>
        </p:txBody>
      </p:sp>
      <p:pic>
        <p:nvPicPr>
          <p:cNvPr id="3" name="Imagem 2"/>
          <p:cNvPicPr>
            <a:picLocks noChangeAspect="1"/>
          </p:cNvPicPr>
          <p:nvPr/>
        </p:nvPicPr>
        <p:blipFill>
          <a:blip r:embed="rId4"/>
          <a:stretch>
            <a:fillRect/>
          </a:stretch>
        </p:blipFill>
        <p:spPr>
          <a:xfrm>
            <a:off x="2085974" y="4189896"/>
            <a:ext cx="3751674" cy="3221952"/>
          </a:xfrm>
          <a:prstGeom prst="rect">
            <a:avLst/>
          </a:prstGeom>
        </p:spPr>
      </p:pic>
      <p:pic>
        <p:nvPicPr>
          <p:cNvPr id="5" name="Imagem 4"/>
          <p:cNvPicPr>
            <a:picLocks noChangeAspect="1"/>
          </p:cNvPicPr>
          <p:nvPr/>
        </p:nvPicPr>
        <p:blipFill>
          <a:blip r:embed="rId5"/>
          <a:stretch>
            <a:fillRect/>
          </a:stretch>
        </p:blipFill>
        <p:spPr>
          <a:xfrm>
            <a:off x="6972299" y="4189896"/>
            <a:ext cx="3723423" cy="3221952"/>
          </a:xfrm>
          <a:prstGeom prst="rect">
            <a:avLst/>
          </a:prstGeom>
        </p:spPr>
      </p:pic>
      <p:pic>
        <p:nvPicPr>
          <p:cNvPr id="6" name="Imagem 5"/>
          <p:cNvPicPr>
            <a:picLocks noChangeAspect="1"/>
          </p:cNvPicPr>
          <p:nvPr/>
        </p:nvPicPr>
        <p:blipFill>
          <a:blip r:embed="rId6"/>
          <a:stretch>
            <a:fillRect/>
          </a:stretch>
        </p:blipFill>
        <p:spPr>
          <a:xfrm>
            <a:off x="12444360" y="4163826"/>
            <a:ext cx="3875139" cy="3323402"/>
          </a:xfrm>
          <a:prstGeom prst="rect">
            <a:avLst/>
          </a:prstGeom>
        </p:spPr>
      </p:pic>
      <p:sp>
        <p:nvSpPr>
          <p:cNvPr id="7" name="CaixaDeTexto 6"/>
          <p:cNvSpPr txBox="1"/>
          <p:nvPr/>
        </p:nvSpPr>
        <p:spPr>
          <a:xfrm>
            <a:off x="2085974" y="7680809"/>
            <a:ext cx="3751674" cy="1323439"/>
          </a:xfrm>
          <a:prstGeom prst="rect">
            <a:avLst/>
          </a:prstGeom>
          <a:noFill/>
        </p:spPr>
        <p:txBody>
          <a:bodyPr wrap="square" rtlCol="0">
            <a:spAutoFit/>
          </a:bodyPr>
          <a:lstStyle/>
          <a:p>
            <a:r>
              <a:rPr lang="pt-BR" sz="2000" b="1" dirty="0" smtClean="0"/>
              <a:t>- In normal/ </a:t>
            </a:r>
            <a:r>
              <a:rPr lang="pt-BR" sz="2000" b="1" dirty="0" err="1" smtClean="0"/>
              <a:t>reactive</a:t>
            </a:r>
            <a:r>
              <a:rPr lang="pt-BR" sz="2000" b="1" dirty="0" smtClean="0"/>
              <a:t> </a:t>
            </a:r>
            <a:r>
              <a:rPr lang="pt-BR" sz="2000" b="1" dirty="0" err="1" smtClean="0"/>
              <a:t>urothelium</a:t>
            </a:r>
            <a:r>
              <a:rPr lang="pt-BR" sz="2000" b="1" dirty="0" smtClean="0"/>
              <a:t>, Her-2 </a:t>
            </a:r>
            <a:r>
              <a:rPr lang="pt-BR" sz="2000" b="1" dirty="0" err="1" smtClean="0"/>
              <a:t>is</a:t>
            </a:r>
            <a:r>
              <a:rPr lang="pt-BR" sz="2000" b="1" dirty="0" smtClean="0"/>
              <a:t> </a:t>
            </a:r>
            <a:r>
              <a:rPr lang="pt-BR" sz="2000" b="1" dirty="0" err="1" smtClean="0"/>
              <a:t>expressed</a:t>
            </a:r>
            <a:r>
              <a:rPr lang="pt-BR" sz="2000" b="1" dirty="0" smtClean="0"/>
              <a:t> in superficial </a:t>
            </a:r>
            <a:r>
              <a:rPr lang="pt-BR" sz="2000" b="1" dirty="0" err="1" smtClean="0"/>
              <a:t>cells</a:t>
            </a:r>
            <a:r>
              <a:rPr lang="pt-BR" sz="2000" b="1" dirty="0" smtClean="0"/>
              <a:t>.</a:t>
            </a:r>
          </a:p>
          <a:p>
            <a:endParaRPr lang="pt-BR" sz="2000" b="1" dirty="0"/>
          </a:p>
        </p:txBody>
      </p:sp>
      <p:sp>
        <p:nvSpPr>
          <p:cNvPr id="21" name="CaixaDeTexto 20"/>
          <p:cNvSpPr txBox="1"/>
          <p:nvPr/>
        </p:nvSpPr>
        <p:spPr>
          <a:xfrm>
            <a:off x="6944048" y="7680809"/>
            <a:ext cx="3751674" cy="400110"/>
          </a:xfrm>
          <a:prstGeom prst="rect">
            <a:avLst/>
          </a:prstGeom>
          <a:noFill/>
        </p:spPr>
        <p:txBody>
          <a:bodyPr wrap="square" rtlCol="0">
            <a:spAutoFit/>
          </a:bodyPr>
          <a:lstStyle/>
          <a:p>
            <a:r>
              <a:rPr lang="pt-BR" sz="2000" b="1" dirty="0" smtClean="0"/>
              <a:t>-  </a:t>
            </a:r>
            <a:r>
              <a:rPr lang="pt-BR" sz="2000" b="1" dirty="0" err="1" smtClean="0"/>
              <a:t>Dysplastic</a:t>
            </a:r>
            <a:r>
              <a:rPr lang="pt-BR" sz="2000" b="1" dirty="0" smtClean="0"/>
              <a:t> </a:t>
            </a:r>
            <a:r>
              <a:rPr lang="pt-BR" sz="2000" b="1" dirty="0" err="1" smtClean="0"/>
              <a:t>urothelium</a:t>
            </a:r>
            <a:endParaRPr lang="pt-BR" sz="2000" b="1" dirty="0"/>
          </a:p>
        </p:txBody>
      </p:sp>
      <p:sp>
        <p:nvSpPr>
          <p:cNvPr id="22" name="CaixaDeTexto 21"/>
          <p:cNvSpPr txBox="1"/>
          <p:nvPr/>
        </p:nvSpPr>
        <p:spPr>
          <a:xfrm>
            <a:off x="12444360" y="7680809"/>
            <a:ext cx="3751674" cy="400110"/>
          </a:xfrm>
          <a:prstGeom prst="rect">
            <a:avLst/>
          </a:prstGeom>
          <a:noFill/>
        </p:spPr>
        <p:txBody>
          <a:bodyPr wrap="square" rtlCol="0">
            <a:spAutoFit/>
          </a:bodyPr>
          <a:lstStyle/>
          <a:p>
            <a:r>
              <a:rPr lang="pt-BR" sz="2000" b="1" dirty="0" smtClean="0"/>
              <a:t>-  Carcinoma in situ</a:t>
            </a:r>
            <a:endParaRPr lang="pt-BR" sz="2000" b="1" dirty="0"/>
          </a:p>
        </p:txBody>
      </p:sp>
      <p:sp>
        <p:nvSpPr>
          <p:cNvPr id="8" name="CaixaDeTexto 7"/>
          <p:cNvSpPr txBox="1"/>
          <p:nvPr/>
        </p:nvSpPr>
        <p:spPr>
          <a:xfrm>
            <a:off x="108459" y="2694852"/>
            <a:ext cx="16078049" cy="830997"/>
          </a:xfrm>
          <a:prstGeom prst="rect">
            <a:avLst/>
          </a:prstGeom>
          <a:noFill/>
        </p:spPr>
        <p:txBody>
          <a:bodyPr wrap="square" rtlCol="0">
            <a:spAutoFit/>
          </a:bodyPr>
          <a:lstStyle/>
          <a:p>
            <a:pPr marL="285750" indent="-285750">
              <a:buFontTx/>
              <a:buChar char="-"/>
            </a:pPr>
            <a:r>
              <a:rPr lang="pt-BR" sz="2400" b="1" dirty="0" smtClean="0">
                <a:solidFill>
                  <a:srgbClr val="565755"/>
                </a:solidFill>
              </a:rPr>
              <a:t>Her-2 expression. In </a:t>
            </a:r>
            <a:r>
              <a:rPr lang="pt-BR" sz="2400" b="1" dirty="0" err="1" smtClean="0">
                <a:solidFill>
                  <a:srgbClr val="565755"/>
                </a:solidFill>
              </a:rPr>
              <a:t>the</a:t>
            </a:r>
            <a:r>
              <a:rPr lang="pt-BR" sz="2400" b="1" dirty="0" smtClean="0">
                <a:solidFill>
                  <a:srgbClr val="565755"/>
                </a:solidFill>
              </a:rPr>
              <a:t> </a:t>
            </a:r>
            <a:r>
              <a:rPr lang="pt-BR" sz="2400" b="1" dirty="0" err="1" smtClean="0">
                <a:solidFill>
                  <a:srgbClr val="565755"/>
                </a:solidFill>
              </a:rPr>
              <a:t>lower</a:t>
            </a:r>
            <a:r>
              <a:rPr lang="pt-BR" sz="2400" b="1" dirty="0" smtClean="0">
                <a:solidFill>
                  <a:srgbClr val="565755"/>
                </a:solidFill>
              </a:rPr>
              <a:t> </a:t>
            </a:r>
            <a:r>
              <a:rPr lang="pt-BR" sz="2400" b="1" dirty="0" err="1" smtClean="0">
                <a:solidFill>
                  <a:srgbClr val="565755"/>
                </a:solidFill>
              </a:rPr>
              <a:t>half</a:t>
            </a:r>
            <a:r>
              <a:rPr lang="pt-BR" sz="2400" b="1" dirty="0" smtClean="0">
                <a:solidFill>
                  <a:srgbClr val="565755"/>
                </a:solidFill>
              </a:rPr>
              <a:t> </a:t>
            </a:r>
            <a:r>
              <a:rPr lang="pt-BR" sz="2400" b="1" dirty="0" err="1" smtClean="0">
                <a:solidFill>
                  <a:srgbClr val="565755"/>
                </a:solidFill>
              </a:rPr>
              <a:t>of</a:t>
            </a:r>
            <a:r>
              <a:rPr lang="pt-BR" sz="2400" b="1" dirty="0" smtClean="0">
                <a:solidFill>
                  <a:srgbClr val="565755"/>
                </a:solidFill>
              </a:rPr>
              <a:t> </a:t>
            </a:r>
            <a:r>
              <a:rPr lang="pt-BR" sz="2400" b="1" dirty="0" err="1" smtClean="0">
                <a:solidFill>
                  <a:srgbClr val="565755"/>
                </a:solidFill>
              </a:rPr>
              <a:t>the</a:t>
            </a:r>
            <a:r>
              <a:rPr lang="pt-BR" sz="2400" b="1" dirty="0" smtClean="0">
                <a:solidFill>
                  <a:srgbClr val="565755"/>
                </a:solidFill>
              </a:rPr>
              <a:t> </a:t>
            </a:r>
            <a:r>
              <a:rPr lang="pt-BR" sz="2400" b="1" dirty="0" err="1" smtClean="0">
                <a:solidFill>
                  <a:srgbClr val="565755"/>
                </a:solidFill>
              </a:rPr>
              <a:t>epithelium</a:t>
            </a:r>
            <a:r>
              <a:rPr lang="pt-BR" sz="2400" b="1" dirty="0" smtClean="0">
                <a:solidFill>
                  <a:srgbClr val="565755"/>
                </a:solidFill>
              </a:rPr>
              <a:t> </a:t>
            </a:r>
            <a:r>
              <a:rPr lang="pt-BR" sz="2400" b="1" dirty="0" err="1" smtClean="0">
                <a:solidFill>
                  <a:srgbClr val="565755"/>
                </a:solidFill>
              </a:rPr>
              <a:t>has</a:t>
            </a:r>
            <a:r>
              <a:rPr lang="pt-BR" sz="2400" b="1" dirty="0" smtClean="0">
                <a:solidFill>
                  <a:srgbClr val="565755"/>
                </a:solidFill>
              </a:rPr>
              <a:t> high </a:t>
            </a:r>
            <a:r>
              <a:rPr lang="pt-BR" sz="2400" b="1" dirty="0" err="1" smtClean="0">
                <a:solidFill>
                  <a:srgbClr val="565755"/>
                </a:solidFill>
              </a:rPr>
              <a:t>accuracy</a:t>
            </a:r>
            <a:r>
              <a:rPr lang="pt-BR" sz="2400" b="1" dirty="0" smtClean="0">
                <a:solidFill>
                  <a:srgbClr val="565755"/>
                </a:solidFill>
              </a:rPr>
              <a:t> for </a:t>
            </a:r>
            <a:r>
              <a:rPr lang="pt-BR" sz="2400" b="1" dirty="0" err="1" smtClean="0">
                <a:solidFill>
                  <a:srgbClr val="565755"/>
                </a:solidFill>
              </a:rPr>
              <a:t>differentiating</a:t>
            </a:r>
            <a:r>
              <a:rPr lang="pt-BR" sz="2400" b="1" dirty="0" smtClean="0">
                <a:solidFill>
                  <a:srgbClr val="565755"/>
                </a:solidFill>
              </a:rPr>
              <a:t> CIS </a:t>
            </a:r>
            <a:r>
              <a:rPr lang="pt-BR" sz="2400" b="1" dirty="0" err="1" smtClean="0">
                <a:solidFill>
                  <a:srgbClr val="565755"/>
                </a:solidFill>
              </a:rPr>
              <a:t>from</a:t>
            </a:r>
            <a:r>
              <a:rPr lang="pt-BR" sz="2400" b="1" dirty="0" smtClean="0">
                <a:solidFill>
                  <a:srgbClr val="565755"/>
                </a:solidFill>
              </a:rPr>
              <a:t> non-CIS </a:t>
            </a:r>
            <a:r>
              <a:rPr lang="pt-BR" sz="2400" b="1" dirty="0" err="1" smtClean="0">
                <a:solidFill>
                  <a:srgbClr val="565755"/>
                </a:solidFill>
              </a:rPr>
              <a:t>mucosal</a:t>
            </a:r>
            <a:r>
              <a:rPr lang="pt-BR" sz="2400" b="1" dirty="0" smtClean="0">
                <a:solidFill>
                  <a:srgbClr val="565755"/>
                </a:solidFill>
              </a:rPr>
              <a:t> </a:t>
            </a:r>
            <a:r>
              <a:rPr lang="pt-BR" sz="2400" b="1" dirty="0" err="1" smtClean="0">
                <a:solidFill>
                  <a:srgbClr val="565755"/>
                </a:solidFill>
              </a:rPr>
              <a:t>lesions</a:t>
            </a:r>
            <a:endParaRPr lang="pt-BR" sz="2400" b="1" dirty="0" smtClean="0">
              <a:solidFill>
                <a:srgbClr val="565755"/>
              </a:solidFill>
            </a:endParaRPr>
          </a:p>
          <a:p>
            <a:pPr marL="285750" indent="-285750">
              <a:buFontTx/>
              <a:buChar char="-"/>
            </a:pPr>
            <a:r>
              <a:rPr lang="pt-BR" sz="2400" b="1" dirty="0" smtClean="0">
                <a:solidFill>
                  <a:srgbClr val="565755"/>
                </a:solidFill>
              </a:rPr>
              <a:t>Her-2 </a:t>
            </a:r>
            <a:r>
              <a:rPr lang="pt-BR" sz="2400" b="1" dirty="0" err="1" smtClean="0">
                <a:solidFill>
                  <a:srgbClr val="565755"/>
                </a:solidFill>
              </a:rPr>
              <a:t>overexpression</a:t>
            </a:r>
            <a:r>
              <a:rPr lang="pt-BR" sz="2400" b="1" dirty="0" smtClean="0">
                <a:solidFill>
                  <a:srgbClr val="565755"/>
                </a:solidFill>
              </a:rPr>
              <a:t> in </a:t>
            </a:r>
            <a:r>
              <a:rPr lang="pt-BR" sz="2400" b="1" dirty="0" err="1" smtClean="0">
                <a:solidFill>
                  <a:srgbClr val="565755"/>
                </a:solidFill>
              </a:rPr>
              <a:t>associated</a:t>
            </a:r>
            <a:r>
              <a:rPr lang="pt-BR" sz="2400" b="1" dirty="0" smtClean="0">
                <a:solidFill>
                  <a:srgbClr val="565755"/>
                </a:solidFill>
              </a:rPr>
              <a:t> </a:t>
            </a:r>
            <a:r>
              <a:rPr lang="pt-BR" sz="2400" b="1" dirty="0" err="1" smtClean="0">
                <a:solidFill>
                  <a:srgbClr val="565755"/>
                </a:solidFill>
              </a:rPr>
              <a:t>with</a:t>
            </a:r>
            <a:r>
              <a:rPr lang="pt-BR" sz="2400" b="1" dirty="0" smtClean="0">
                <a:solidFill>
                  <a:srgbClr val="565755"/>
                </a:solidFill>
              </a:rPr>
              <a:t> </a:t>
            </a:r>
            <a:r>
              <a:rPr lang="pt-BR" sz="2400" b="1" dirty="0" err="1" smtClean="0">
                <a:solidFill>
                  <a:srgbClr val="565755"/>
                </a:solidFill>
              </a:rPr>
              <a:t>polyssomy</a:t>
            </a:r>
            <a:r>
              <a:rPr lang="pt-BR" sz="2400" b="1" dirty="0" smtClean="0">
                <a:solidFill>
                  <a:srgbClr val="565755"/>
                </a:solidFill>
              </a:rPr>
              <a:t> </a:t>
            </a:r>
            <a:r>
              <a:rPr lang="pt-BR" sz="2400" b="1" dirty="0" err="1" smtClean="0">
                <a:solidFill>
                  <a:srgbClr val="565755"/>
                </a:solidFill>
              </a:rPr>
              <a:t>of</a:t>
            </a:r>
            <a:r>
              <a:rPr lang="pt-BR" sz="2400" b="1" dirty="0" smtClean="0">
                <a:solidFill>
                  <a:srgbClr val="565755"/>
                </a:solidFill>
              </a:rPr>
              <a:t> </a:t>
            </a:r>
            <a:r>
              <a:rPr lang="pt-BR" sz="2400" b="1" dirty="0" err="1" smtClean="0">
                <a:solidFill>
                  <a:srgbClr val="565755"/>
                </a:solidFill>
              </a:rPr>
              <a:t>Chr</a:t>
            </a:r>
            <a:r>
              <a:rPr lang="pt-BR" sz="2400" b="1" dirty="0" smtClean="0">
                <a:solidFill>
                  <a:srgbClr val="565755"/>
                </a:solidFill>
              </a:rPr>
              <a:t> 17 </a:t>
            </a:r>
            <a:r>
              <a:rPr lang="pt-BR" sz="2400" b="1" dirty="0" err="1" smtClean="0">
                <a:solidFill>
                  <a:srgbClr val="565755"/>
                </a:solidFill>
              </a:rPr>
              <a:t>and</a:t>
            </a:r>
            <a:r>
              <a:rPr lang="pt-BR" sz="2400" b="1" dirty="0" smtClean="0">
                <a:solidFill>
                  <a:srgbClr val="565755"/>
                </a:solidFill>
              </a:rPr>
              <a:t> </a:t>
            </a:r>
            <a:r>
              <a:rPr lang="pt-BR" sz="2400" b="1" dirty="0" err="1" smtClean="0">
                <a:solidFill>
                  <a:srgbClr val="565755"/>
                </a:solidFill>
              </a:rPr>
              <a:t>not</a:t>
            </a:r>
            <a:r>
              <a:rPr lang="pt-BR" sz="2400" b="1" dirty="0" smtClean="0">
                <a:solidFill>
                  <a:srgbClr val="565755"/>
                </a:solidFill>
              </a:rPr>
              <a:t> </a:t>
            </a:r>
            <a:r>
              <a:rPr lang="pt-BR" sz="2400" b="1" dirty="0" err="1" smtClean="0">
                <a:solidFill>
                  <a:srgbClr val="565755"/>
                </a:solidFill>
              </a:rPr>
              <a:t>with</a:t>
            </a:r>
            <a:r>
              <a:rPr lang="pt-BR" sz="2400" b="1" dirty="0" smtClean="0">
                <a:solidFill>
                  <a:srgbClr val="565755"/>
                </a:solidFill>
              </a:rPr>
              <a:t> Her-2 gene </a:t>
            </a:r>
            <a:r>
              <a:rPr lang="pt-BR" sz="2400" b="1" dirty="0" err="1" smtClean="0">
                <a:solidFill>
                  <a:srgbClr val="565755"/>
                </a:solidFill>
              </a:rPr>
              <a:t>amplification</a:t>
            </a:r>
            <a:r>
              <a:rPr lang="pt-BR" dirty="0" smtClean="0"/>
              <a:t>.</a:t>
            </a:r>
            <a:endParaRPr lang="pt-BR" dirty="0"/>
          </a:p>
        </p:txBody>
      </p:sp>
      <p:sp>
        <p:nvSpPr>
          <p:cNvPr id="11" name="Retângulo 10"/>
          <p:cNvSpPr/>
          <p:nvPr/>
        </p:nvSpPr>
        <p:spPr>
          <a:xfrm>
            <a:off x="509071" y="1698681"/>
            <a:ext cx="6245684" cy="461665"/>
          </a:xfrm>
          <a:prstGeom prst="rect">
            <a:avLst/>
          </a:prstGeom>
        </p:spPr>
        <p:txBody>
          <a:bodyPr wrap="none">
            <a:spAutoFit/>
          </a:bodyPr>
          <a:lstStyle/>
          <a:p>
            <a:r>
              <a:rPr lang="pt-BR" sz="2400" b="1" dirty="0" smtClean="0">
                <a:solidFill>
                  <a:srgbClr val="FF6600"/>
                </a:solidFill>
              </a:rPr>
              <a:t>DIAGNOSIS – REACTIVE VS IN SITU CARCINOMA</a:t>
            </a:r>
            <a:endParaRPr lang="pt-BR" sz="2400" dirty="0">
              <a:solidFill>
                <a:srgbClr val="FF6600"/>
              </a:solidFill>
            </a:endParaRPr>
          </a:p>
        </p:txBody>
      </p:sp>
    </p:spTree>
    <p:extLst>
      <p:ext uri="{BB962C8B-B14F-4D97-AF65-F5344CB8AC3E}">
        <p14:creationId xmlns:p14="http://schemas.microsoft.com/office/powerpoint/2010/main" val="6084786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7986" y="92377"/>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0" y="1142078"/>
            <a:ext cx="2757714" cy="547022"/>
          </a:xfrm>
          <a:prstGeom prst="rect">
            <a:avLst/>
          </a:prstGeom>
        </p:spPr>
      </p:pic>
      <p:sp>
        <p:nvSpPr>
          <p:cNvPr id="19" name="Retângulo 18"/>
          <p:cNvSpPr/>
          <p:nvPr/>
        </p:nvSpPr>
        <p:spPr>
          <a:xfrm>
            <a:off x="11473817" y="9916636"/>
            <a:ext cx="4687565" cy="400110"/>
          </a:xfrm>
          <a:prstGeom prst="rect">
            <a:avLst/>
          </a:prstGeom>
        </p:spPr>
        <p:txBody>
          <a:bodyPr wrap="none">
            <a:spAutoFit/>
          </a:bodyPr>
          <a:lstStyle/>
          <a:p>
            <a:r>
              <a:rPr lang="pt-BR" sz="2000" b="1" dirty="0" err="1">
                <a:solidFill>
                  <a:schemeClr val="bg1"/>
                </a:solidFill>
              </a:rPr>
              <a:t>Eur</a:t>
            </a:r>
            <a:r>
              <a:rPr lang="pt-BR" sz="2000" b="1" dirty="0">
                <a:solidFill>
                  <a:schemeClr val="bg1"/>
                </a:solidFill>
              </a:rPr>
              <a:t> Urol. 2017 </a:t>
            </a:r>
            <a:r>
              <a:rPr lang="pt-BR" sz="2000" b="1" dirty="0" err="1">
                <a:solidFill>
                  <a:schemeClr val="bg1"/>
                </a:solidFill>
              </a:rPr>
              <a:t>December</a:t>
            </a:r>
            <a:r>
              <a:rPr lang="pt-BR" sz="2000" b="1" dirty="0">
                <a:solidFill>
                  <a:schemeClr val="bg1"/>
                </a:solidFill>
              </a:rPr>
              <a:t> ; 72(6): 952–959</a:t>
            </a:r>
            <a:r>
              <a:rPr lang="pt-BR" b="1" dirty="0" smtClean="0">
                <a:solidFill>
                  <a:schemeClr val="bg1"/>
                </a:solidFill>
                <a:latin typeface="Helvetica" panose="020B0604020202020204" pitchFamily="34" charset="0"/>
              </a:rPr>
              <a:t>.</a:t>
            </a:r>
            <a:endParaRPr lang="pt-BR" b="1" dirty="0">
              <a:solidFill>
                <a:schemeClr val="bg1"/>
              </a:solidFill>
            </a:endParaRPr>
          </a:p>
        </p:txBody>
      </p:sp>
      <p:sp>
        <p:nvSpPr>
          <p:cNvPr id="8" name="CaixaDeTexto 7"/>
          <p:cNvSpPr txBox="1"/>
          <p:nvPr/>
        </p:nvSpPr>
        <p:spPr>
          <a:xfrm>
            <a:off x="235025" y="2294889"/>
            <a:ext cx="16078049" cy="461665"/>
          </a:xfrm>
          <a:prstGeom prst="rect">
            <a:avLst/>
          </a:prstGeom>
          <a:noFill/>
        </p:spPr>
        <p:txBody>
          <a:bodyPr wrap="square" rtlCol="0">
            <a:spAutoFit/>
          </a:bodyPr>
          <a:lstStyle/>
          <a:p>
            <a:pPr marL="285750" indent="-285750">
              <a:buFontTx/>
              <a:buChar char="-"/>
            </a:pPr>
            <a:r>
              <a:rPr lang="pt-BR" sz="2400" b="1" dirty="0" err="1" smtClean="0">
                <a:solidFill>
                  <a:srgbClr val="565755"/>
                </a:solidFill>
              </a:rPr>
              <a:t>Higher</a:t>
            </a:r>
            <a:r>
              <a:rPr lang="pt-BR" sz="2400" b="1" dirty="0" smtClean="0">
                <a:solidFill>
                  <a:srgbClr val="565755"/>
                </a:solidFill>
              </a:rPr>
              <a:t> grade </a:t>
            </a:r>
            <a:r>
              <a:rPr lang="pt-BR" sz="2400" b="1" dirty="0" err="1" smtClean="0">
                <a:solidFill>
                  <a:srgbClr val="565755"/>
                </a:solidFill>
              </a:rPr>
              <a:t>and</a:t>
            </a:r>
            <a:r>
              <a:rPr lang="pt-BR" sz="2400" b="1" dirty="0" smtClean="0">
                <a:solidFill>
                  <a:srgbClr val="565755"/>
                </a:solidFill>
              </a:rPr>
              <a:t> </a:t>
            </a:r>
            <a:r>
              <a:rPr lang="pt-BR" sz="2400" b="1" dirty="0" err="1" smtClean="0">
                <a:solidFill>
                  <a:srgbClr val="565755"/>
                </a:solidFill>
              </a:rPr>
              <a:t>stage</a:t>
            </a:r>
            <a:r>
              <a:rPr lang="pt-BR" sz="2400" b="1" dirty="0" smtClean="0">
                <a:solidFill>
                  <a:srgbClr val="565755"/>
                </a:solidFill>
              </a:rPr>
              <a:t> </a:t>
            </a:r>
            <a:r>
              <a:rPr lang="pt-BR" sz="2400" b="1" dirty="0" err="1" smtClean="0">
                <a:solidFill>
                  <a:srgbClr val="565755"/>
                </a:solidFill>
              </a:rPr>
              <a:t>tumors</a:t>
            </a:r>
            <a:r>
              <a:rPr lang="pt-BR" sz="2400" b="1" dirty="0" smtClean="0">
                <a:solidFill>
                  <a:srgbClr val="565755"/>
                </a:solidFill>
              </a:rPr>
              <a:t> are </a:t>
            </a:r>
            <a:r>
              <a:rPr lang="pt-BR" sz="2400" b="1" dirty="0" err="1" smtClean="0">
                <a:solidFill>
                  <a:srgbClr val="565755"/>
                </a:solidFill>
              </a:rPr>
              <a:t>enriched</a:t>
            </a:r>
            <a:r>
              <a:rPr lang="pt-BR" sz="2400" b="1" dirty="0" smtClean="0">
                <a:solidFill>
                  <a:srgbClr val="565755"/>
                </a:solidFill>
              </a:rPr>
              <a:t> </a:t>
            </a:r>
            <a:r>
              <a:rPr lang="pt-BR" sz="2400" b="1" dirty="0" err="1" smtClean="0">
                <a:solidFill>
                  <a:srgbClr val="565755"/>
                </a:solidFill>
              </a:rPr>
              <a:t>with</a:t>
            </a:r>
            <a:r>
              <a:rPr lang="pt-BR" sz="2400" b="1" dirty="0" smtClean="0">
                <a:solidFill>
                  <a:srgbClr val="565755"/>
                </a:solidFill>
              </a:rPr>
              <a:t> Her-2 </a:t>
            </a:r>
            <a:r>
              <a:rPr lang="pt-BR" sz="2400" b="1" dirty="0" err="1" smtClean="0">
                <a:solidFill>
                  <a:srgbClr val="565755"/>
                </a:solidFill>
              </a:rPr>
              <a:t>mutations</a:t>
            </a:r>
            <a:endParaRPr lang="pt-BR" dirty="0"/>
          </a:p>
        </p:txBody>
      </p:sp>
      <p:sp>
        <p:nvSpPr>
          <p:cNvPr id="12" name="Retângulo 11"/>
          <p:cNvSpPr/>
          <p:nvPr/>
        </p:nvSpPr>
        <p:spPr>
          <a:xfrm>
            <a:off x="509071" y="1698681"/>
            <a:ext cx="9194376" cy="461665"/>
          </a:xfrm>
          <a:prstGeom prst="rect">
            <a:avLst/>
          </a:prstGeom>
        </p:spPr>
        <p:txBody>
          <a:bodyPr wrap="none">
            <a:spAutoFit/>
          </a:bodyPr>
          <a:lstStyle/>
          <a:p>
            <a:r>
              <a:rPr lang="pt-BR" sz="2400" b="1" dirty="0" smtClean="0">
                <a:solidFill>
                  <a:srgbClr val="FF6600"/>
                </a:solidFill>
              </a:rPr>
              <a:t>PROGNOSIS – NON MUSCLE INVASIVE BLADDER CARCINOMA  (NMIBC)</a:t>
            </a:r>
            <a:endParaRPr lang="pt-BR" sz="2400" dirty="0">
              <a:solidFill>
                <a:srgbClr val="FF6600"/>
              </a:solidFill>
            </a:endParaRPr>
          </a:p>
        </p:txBody>
      </p:sp>
      <p:pic>
        <p:nvPicPr>
          <p:cNvPr id="9" name="Imagem 8"/>
          <p:cNvPicPr>
            <a:picLocks noChangeAspect="1"/>
          </p:cNvPicPr>
          <p:nvPr/>
        </p:nvPicPr>
        <p:blipFill>
          <a:blip r:embed="rId4"/>
          <a:stretch>
            <a:fillRect/>
          </a:stretch>
        </p:blipFill>
        <p:spPr>
          <a:xfrm>
            <a:off x="3798887" y="2969633"/>
            <a:ext cx="10018713" cy="6734956"/>
          </a:xfrm>
          <a:prstGeom prst="rect">
            <a:avLst/>
          </a:prstGeom>
        </p:spPr>
      </p:pic>
      <p:sp>
        <p:nvSpPr>
          <p:cNvPr id="10" name="Retângulo 9"/>
          <p:cNvSpPr/>
          <p:nvPr/>
        </p:nvSpPr>
        <p:spPr>
          <a:xfrm>
            <a:off x="4305300" y="5359400"/>
            <a:ext cx="7937500" cy="33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5597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2680317" y="9917668"/>
            <a:ext cx="3601883" cy="369332"/>
          </a:xfrm>
          <a:prstGeom prst="rect">
            <a:avLst/>
          </a:prstGeom>
        </p:spPr>
        <p:txBody>
          <a:bodyPr wrap="none">
            <a:spAutoFit/>
          </a:bodyPr>
          <a:lstStyle/>
          <a:p>
            <a:r>
              <a:rPr lang="en-US" b="1" dirty="0">
                <a:solidFill>
                  <a:schemeClr val="bg1"/>
                </a:solidFill>
              </a:rPr>
              <a:t>J </a:t>
            </a:r>
            <a:r>
              <a:rPr lang="en-US" b="1" dirty="0" err="1">
                <a:solidFill>
                  <a:schemeClr val="bg1"/>
                </a:solidFill>
              </a:rPr>
              <a:t>Clin</a:t>
            </a:r>
            <a:r>
              <a:rPr lang="en-US" b="1" dirty="0">
                <a:solidFill>
                  <a:schemeClr val="bg1"/>
                </a:solidFill>
              </a:rPr>
              <a:t> </a:t>
            </a:r>
            <a:r>
              <a:rPr lang="en-US" b="1" dirty="0" err="1">
                <a:solidFill>
                  <a:schemeClr val="bg1"/>
                </a:solidFill>
              </a:rPr>
              <a:t>Pathol</a:t>
            </a:r>
            <a:r>
              <a:rPr lang="en-US" b="1" dirty="0">
                <a:solidFill>
                  <a:schemeClr val="bg1"/>
                </a:solidFill>
              </a:rPr>
              <a:t>. 2013 Feb;66(2):113-9</a:t>
            </a:r>
            <a:r>
              <a:rPr lang="en-US" b="1" dirty="0" smtClean="0">
                <a:solidFill>
                  <a:schemeClr val="bg1"/>
                </a:solidFill>
              </a:rPr>
              <a:t>.</a:t>
            </a:r>
            <a:endParaRPr lang="pt-BR" b="1" dirty="0">
              <a:solidFill>
                <a:schemeClr val="bg1"/>
              </a:solidFill>
            </a:endParaRPr>
          </a:p>
        </p:txBody>
      </p:sp>
      <p:sp>
        <p:nvSpPr>
          <p:cNvPr id="12" name="Retângulo 11"/>
          <p:cNvSpPr/>
          <p:nvPr/>
        </p:nvSpPr>
        <p:spPr>
          <a:xfrm>
            <a:off x="331271" y="1063211"/>
            <a:ext cx="9194376" cy="461665"/>
          </a:xfrm>
          <a:prstGeom prst="rect">
            <a:avLst/>
          </a:prstGeom>
        </p:spPr>
        <p:txBody>
          <a:bodyPr wrap="none">
            <a:spAutoFit/>
          </a:bodyPr>
          <a:lstStyle/>
          <a:p>
            <a:r>
              <a:rPr lang="pt-BR" sz="2400" b="1" dirty="0" smtClean="0">
                <a:solidFill>
                  <a:srgbClr val="FF6600"/>
                </a:solidFill>
              </a:rPr>
              <a:t>PROGNOSIS – NON MUSCLE INVASIVE BLADDER CARCINOMA  (NMIBC)</a:t>
            </a:r>
            <a:endParaRPr lang="pt-BR" sz="2400" dirty="0">
              <a:solidFill>
                <a:srgbClr val="FF6600"/>
              </a:solidFill>
            </a:endParaRPr>
          </a:p>
        </p:txBody>
      </p:sp>
      <p:sp>
        <p:nvSpPr>
          <p:cNvPr id="3" name="Retângulo 2"/>
          <p:cNvSpPr/>
          <p:nvPr/>
        </p:nvSpPr>
        <p:spPr>
          <a:xfrm>
            <a:off x="3496596" y="1514020"/>
            <a:ext cx="10350500" cy="1077218"/>
          </a:xfrm>
          <a:prstGeom prst="rect">
            <a:avLst/>
          </a:prstGeom>
        </p:spPr>
        <p:txBody>
          <a:bodyPr wrap="square">
            <a:spAutoFit/>
          </a:bodyPr>
          <a:lstStyle/>
          <a:p>
            <a:r>
              <a:rPr lang="en-US" sz="3200" b="1" dirty="0">
                <a:solidFill>
                  <a:srgbClr val="333333"/>
                </a:solidFill>
              </a:rPr>
              <a:t>Her2 amplification distinguishes a subset of non-muscle-invasive bladder cancers with a high risk of progression</a:t>
            </a:r>
            <a:endParaRPr lang="pt-BR" sz="3200" b="1" dirty="0"/>
          </a:p>
        </p:txBody>
      </p:sp>
      <p:pic>
        <p:nvPicPr>
          <p:cNvPr id="5" name="Imagem 4"/>
          <p:cNvPicPr>
            <a:picLocks noChangeAspect="1"/>
          </p:cNvPicPr>
          <p:nvPr/>
        </p:nvPicPr>
        <p:blipFill>
          <a:blip r:embed="rId5"/>
          <a:stretch>
            <a:fillRect/>
          </a:stretch>
        </p:blipFill>
        <p:spPr>
          <a:xfrm>
            <a:off x="6223818" y="2762746"/>
            <a:ext cx="12221587" cy="2930131"/>
          </a:xfrm>
          <a:prstGeom prst="rect">
            <a:avLst/>
          </a:prstGeom>
        </p:spPr>
      </p:pic>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7" name="CaixaDeTexto 6"/>
          <p:cNvSpPr txBox="1"/>
          <p:nvPr/>
        </p:nvSpPr>
        <p:spPr>
          <a:xfrm>
            <a:off x="331271" y="3657600"/>
            <a:ext cx="6066518" cy="2554545"/>
          </a:xfrm>
          <a:prstGeom prst="rect">
            <a:avLst/>
          </a:prstGeom>
          <a:noFill/>
        </p:spPr>
        <p:txBody>
          <a:bodyPr wrap="square" rtlCol="0">
            <a:spAutoFit/>
          </a:bodyPr>
          <a:lstStyle/>
          <a:p>
            <a:pPr marL="342900" indent="-342900">
              <a:buFont typeface="Wingdings" panose="05000000000000000000" pitchFamily="2" charset="2"/>
              <a:buChar char="ü"/>
            </a:pPr>
            <a:r>
              <a:rPr lang="en-US" sz="2000" b="1" dirty="0" smtClean="0">
                <a:solidFill>
                  <a:srgbClr val="002060"/>
                </a:solidFill>
              </a:rPr>
              <a:t>36 PUNLUMP, 190 LGUC, 178 HGUC.</a:t>
            </a:r>
          </a:p>
          <a:p>
            <a:pPr marL="342900" indent="-342900">
              <a:buFont typeface="Wingdings" panose="05000000000000000000" pitchFamily="2" charset="2"/>
              <a:buChar char="ü"/>
            </a:pPr>
            <a:r>
              <a:rPr lang="en-US" sz="2000" b="1" dirty="0" err="1" smtClean="0">
                <a:solidFill>
                  <a:srgbClr val="002060"/>
                </a:solidFill>
              </a:rPr>
              <a:t>Herceptest</a:t>
            </a:r>
            <a:r>
              <a:rPr lang="en-US" sz="2000" b="1" dirty="0" smtClean="0">
                <a:solidFill>
                  <a:srgbClr val="002060"/>
                </a:solidFill>
              </a:rPr>
              <a:t> and FISH</a:t>
            </a:r>
          </a:p>
          <a:p>
            <a:pPr marL="342900" indent="-342900">
              <a:buFont typeface="Wingdings" panose="05000000000000000000" pitchFamily="2" charset="2"/>
              <a:buChar char="ü"/>
            </a:pPr>
            <a:r>
              <a:rPr lang="en-US" sz="2000" b="1" dirty="0" smtClean="0">
                <a:solidFill>
                  <a:srgbClr val="002060"/>
                </a:solidFill>
              </a:rPr>
              <a:t>IHC and </a:t>
            </a:r>
            <a:r>
              <a:rPr lang="en-US" sz="2000" b="1" dirty="0">
                <a:solidFill>
                  <a:srgbClr val="002060"/>
                </a:solidFill>
              </a:rPr>
              <a:t>FISH results were in closest agreement when overexpression was defined as 50% of </a:t>
            </a:r>
            <a:r>
              <a:rPr lang="en-US" sz="2000" b="1" dirty="0" err="1">
                <a:solidFill>
                  <a:srgbClr val="002060"/>
                </a:solidFill>
              </a:rPr>
              <a:t>tumour</a:t>
            </a:r>
            <a:r>
              <a:rPr lang="en-US" sz="2000" b="1" dirty="0">
                <a:solidFill>
                  <a:srgbClr val="002060"/>
                </a:solidFill>
              </a:rPr>
              <a:t> cells showing </a:t>
            </a:r>
            <a:r>
              <a:rPr lang="en-US" sz="2000" b="1" dirty="0" err="1" smtClean="0">
                <a:solidFill>
                  <a:srgbClr val="002060"/>
                </a:solidFill>
              </a:rPr>
              <a:t>immunoreactivity</a:t>
            </a:r>
            <a:r>
              <a:rPr lang="en-US" sz="2000" b="1" dirty="0" smtClean="0">
                <a:solidFill>
                  <a:srgbClr val="002060"/>
                </a:solidFill>
              </a:rPr>
              <a:t>.</a:t>
            </a:r>
          </a:p>
          <a:p>
            <a:pPr marL="342900" indent="-342900">
              <a:buFont typeface="Wingdings" panose="05000000000000000000" pitchFamily="2" charset="2"/>
              <a:buChar char="ü"/>
            </a:pPr>
            <a:r>
              <a:rPr lang="en-US" sz="2000" b="1" dirty="0" smtClean="0">
                <a:solidFill>
                  <a:srgbClr val="002060"/>
                </a:solidFill>
              </a:rPr>
              <a:t>Her-2 amplification in High grade NMIBC is associated with a aggressive behavior.</a:t>
            </a:r>
          </a:p>
          <a:p>
            <a:endParaRPr lang="pt-BR" sz="2000" b="1" dirty="0">
              <a:solidFill>
                <a:srgbClr val="002060"/>
              </a:solidFill>
            </a:endParaRPr>
          </a:p>
        </p:txBody>
      </p:sp>
      <p:pic>
        <p:nvPicPr>
          <p:cNvPr id="11" name="Imagem 10"/>
          <p:cNvPicPr>
            <a:picLocks noChangeAspect="1"/>
          </p:cNvPicPr>
          <p:nvPr/>
        </p:nvPicPr>
        <p:blipFill>
          <a:blip r:embed="rId6"/>
          <a:stretch>
            <a:fillRect/>
          </a:stretch>
        </p:blipFill>
        <p:spPr>
          <a:xfrm>
            <a:off x="12482065" y="5692877"/>
            <a:ext cx="5540464" cy="4220927"/>
          </a:xfrm>
          <a:prstGeom prst="rect">
            <a:avLst/>
          </a:prstGeom>
        </p:spPr>
      </p:pic>
      <p:pic>
        <p:nvPicPr>
          <p:cNvPr id="13" name="Imagem 12"/>
          <p:cNvPicPr>
            <a:picLocks noChangeAspect="1"/>
          </p:cNvPicPr>
          <p:nvPr/>
        </p:nvPicPr>
        <p:blipFill>
          <a:blip r:embed="rId7"/>
          <a:stretch>
            <a:fillRect/>
          </a:stretch>
        </p:blipFill>
        <p:spPr>
          <a:xfrm>
            <a:off x="331271" y="6446663"/>
            <a:ext cx="6615219" cy="3197763"/>
          </a:xfrm>
          <a:prstGeom prst="rect">
            <a:avLst/>
          </a:prstGeom>
        </p:spPr>
      </p:pic>
      <p:sp>
        <p:nvSpPr>
          <p:cNvPr id="14" name="Retângulo 13"/>
          <p:cNvSpPr/>
          <p:nvPr/>
        </p:nvSpPr>
        <p:spPr>
          <a:xfrm>
            <a:off x="331271" y="8745794"/>
            <a:ext cx="6556226" cy="324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81555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1854407" y="9917668"/>
            <a:ext cx="4466479" cy="369332"/>
          </a:xfrm>
          <a:prstGeom prst="rect">
            <a:avLst/>
          </a:prstGeom>
        </p:spPr>
        <p:txBody>
          <a:bodyPr wrap="none">
            <a:spAutoFit/>
          </a:bodyPr>
          <a:lstStyle/>
          <a:p>
            <a:r>
              <a:rPr lang="en-US" b="1" dirty="0" err="1">
                <a:solidFill>
                  <a:schemeClr val="bg1"/>
                </a:solidFill>
              </a:rPr>
              <a:t>Oncotarget</a:t>
            </a:r>
            <a:r>
              <a:rPr lang="en-US" b="1" dirty="0">
                <a:solidFill>
                  <a:schemeClr val="bg1"/>
                </a:solidFill>
              </a:rPr>
              <a:t>. 2017 Apr 11;8(15):25433-25441</a:t>
            </a:r>
            <a:r>
              <a:rPr lang="en-US" b="1" dirty="0" smtClean="0">
                <a:solidFill>
                  <a:schemeClr val="bg1"/>
                </a:solidFill>
              </a:rPr>
              <a:t>.</a:t>
            </a:r>
            <a:endParaRPr lang="pt-BR" b="1" dirty="0">
              <a:solidFill>
                <a:schemeClr val="bg1"/>
              </a:solidFill>
            </a:endParaRPr>
          </a:p>
        </p:txBody>
      </p:sp>
      <p:sp>
        <p:nvSpPr>
          <p:cNvPr id="12" name="Retângulo 11"/>
          <p:cNvSpPr/>
          <p:nvPr/>
        </p:nvSpPr>
        <p:spPr>
          <a:xfrm>
            <a:off x="331271" y="1063211"/>
            <a:ext cx="9194376" cy="461665"/>
          </a:xfrm>
          <a:prstGeom prst="rect">
            <a:avLst/>
          </a:prstGeom>
        </p:spPr>
        <p:txBody>
          <a:bodyPr wrap="none">
            <a:spAutoFit/>
          </a:bodyPr>
          <a:lstStyle/>
          <a:p>
            <a:r>
              <a:rPr lang="pt-BR" sz="2400" b="1" dirty="0" smtClean="0">
                <a:solidFill>
                  <a:srgbClr val="FF6600"/>
                </a:solidFill>
              </a:rPr>
              <a:t>PROGNOSIS – NON MUSCLE INVASIVE BLADDER CARCINOMA  (NMIBC)</a:t>
            </a:r>
            <a:endParaRPr lang="pt-BR" sz="2400" dirty="0">
              <a:solidFill>
                <a:srgbClr val="FF6600"/>
              </a:solidFill>
            </a:endParaRPr>
          </a:p>
        </p:txBody>
      </p:sp>
      <p:sp>
        <p:nvSpPr>
          <p:cNvPr id="3" name="Retângulo 2"/>
          <p:cNvSpPr/>
          <p:nvPr/>
        </p:nvSpPr>
        <p:spPr>
          <a:xfrm>
            <a:off x="1755057" y="1514020"/>
            <a:ext cx="12978581" cy="1569660"/>
          </a:xfrm>
          <a:prstGeom prst="rect">
            <a:avLst/>
          </a:prstGeom>
        </p:spPr>
        <p:txBody>
          <a:bodyPr wrap="square">
            <a:spAutoFit/>
          </a:bodyPr>
          <a:lstStyle/>
          <a:p>
            <a:r>
              <a:rPr lang="en-US" sz="3200" dirty="0"/>
              <a:t>Human epidermal growth factor receptor 2 expression is more important than Bacillus </a:t>
            </a:r>
            <a:r>
              <a:rPr lang="en-US" sz="3200" dirty="0" err="1"/>
              <a:t>Calmette</a:t>
            </a:r>
            <a:r>
              <a:rPr lang="en-US" sz="3200" dirty="0"/>
              <a:t> Guerin treatment in predicting the outcome of T1G3 bladder cancer</a:t>
            </a:r>
            <a:endParaRPr lang="pt-BR" sz="3200" b="1" dirty="0"/>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7" name="CaixaDeTexto 6"/>
          <p:cNvSpPr txBox="1"/>
          <p:nvPr/>
        </p:nvSpPr>
        <p:spPr>
          <a:xfrm>
            <a:off x="331270" y="3657600"/>
            <a:ext cx="6364497" cy="1938992"/>
          </a:xfrm>
          <a:prstGeom prst="rect">
            <a:avLst/>
          </a:prstGeom>
          <a:noFill/>
        </p:spPr>
        <p:txBody>
          <a:bodyPr wrap="square" rtlCol="0">
            <a:spAutoFit/>
          </a:bodyPr>
          <a:lstStyle/>
          <a:p>
            <a:pPr marL="342900" indent="-342900">
              <a:buFont typeface="Wingdings" panose="05000000000000000000" pitchFamily="2" charset="2"/>
              <a:buChar char="ü"/>
            </a:pPr>
            <a:r>
              <a:rPr lang="en-US" sz="2000" b="1" dirty="0" smtClean="0">
                <a:solidFill>
                  <a:srgbClr val="002060"/>
                </a:solidFill>
              </a:rPr>
              <a:t>67 TURBT T1G3 NMIBC : 33 ALONE AND 34 WITH BCG</a:t>
            </a:r>
          </a:p>
          <a:p>
            <a:pPr marL="342900" indent="-342900">
              <a:buFont typeface="Wingdings" panose="05000000000000000000" pitchFamily="2" charset="2"/>
              <a:buChar char="ü"/>
            </a:pPr>
            <a:endParaRPr lang="en-US" sz="2000" b="1" dirty="0" smtClean="0">
              <a:solidFill>
                <a:srgbClr val="002060"/>
              </a:solidFill>
            </a:endParaRPr>
          </a:p>
          <a:p>
            <a:pPr marL="342900" indent="-342900">
              <a:buFont typeface="Wingdings" panose="05000000000000000000" pitchFamily="2" charset="2"/>
              <a:buChar char="ü"/>
            </a:pPr>
            <a:r>
              <a:rPr lang="en-US" sz="2000" b="1" dirty="0" smtClean="0">
                <a:solidFill>
                  <a:srgbClr val="002060"/>
                </a:solidFill>
              </a:rPr>
              <a:t>IHC (VENTANA) according to breast guideline.</a:t>
            </a:r>
          </a:p>
          <a:p>
            <a:pPr marL="342900" indent="-342900">
              <a:buFont typeface="Wingdings" panose="05000000000000000000" pitchFamily="2" charset="2"/>
              <a:buChar char="ü"/>
            </a:pPr>
            <a:endParaRPr lang="en-US" sz="2000" b="1" dirty="0" smtClean="0">
              <a:solidFill>
                <a:srgbClr val="002060"/>
              </a:solidFill>
            </a:endParaRPr>
          </a:p>
          <a:p>
            <a:pPr marL="342900" indent="-342900">
              <a:buFont typeface="Wingdings" panose="05000000000000000000" pitchFamily="2" charset="2"/>
              <a:buChar char="ü"/>
            </a:pPr>
            <a:r>
              <a:rPr lang="en-US" sz="2000" b="1" dirty="0" smtClean="0">
                <a:solidFill>
                  <a:srgbClr val="002060"/>
                </a:solidFill>
              </a:rPr>
              <a:t>2+ and 3+ were considered positive (44%)</a:t>
            </a:r>
          </a:p>
          <a:p>
            <a:pPr marL="342900" indent="-342900">
              <a:buFont typeface="Wingdings" panose="05000000000000000000" pitchFamily="2" charset="2"/>
              <a:buChar char="ü"/>
            </a:pPr>
            <a:endParaRPr lang="pt-BR" sz="2000" b="1" dirty="0">
              <a:solidFill>
                <a:srgbClr val="002060"/>
              </a:solidFill>
            </a:endParaRPr>
          </a:p>
        </p:txBody>
      </p:sp>
      <p:pic>
        <p:nvPicPr>
          <p:cNvPr id="9" name="Imagem 8"/>
          <p:cNvPicPr>
            <a:picLocks noChangeAspect="1"/>
          </p:cNvPicPr>
          <p:nvPr/>
        </p:nvPicPr>
        <p:blipFill>
          <a:blip r:embed="rId5"/>
          <a:stretch>
            <a:fillRect/>
          </a:stretch>
        </p:blipFill>
        <p:spPr>
          <a:xfrm>
            <a:off x="7280748" y="3215133"/>
            <a:ext cx="10760205" cy="2381459"/>
          </a:xfrm>
          <a:prstGeom prst="rect">
            <a:avLst/>
          </a:prstGeom>
        </p:spPr>
      </p:pic>
      <p:sp>
        <p:nvSpPr>
          <p:cNvPr id="10" name="Retângulo 9"/>
          <p:cNvSpPr/>
          <p:nvPr/>
        </p:nvSpPr>
        <p:spPr>
          <a:xfrm>
            <a:off x="7280747" y="4730540"/>
            <a:ext cx="10594297" cy="4799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p:cNvPicPr>
            <a:picLocks noChangeAspect="1"/>
          </p:cNvPicPr>
          <p:nvPr/>
        </p:nvPicPr>
        <p:blipFill>
          <a:blip r:embed="rId6"/>
          <a:stretch>
            <a:fillRect/>
          </a:stretch>
        </p:blipFill>
        <p:spPr>
          <a:xfrm>
            <a:off x="8185883" y="6011862"/>
            <a:ext cx="4851129" cy="2888172"/>
          </a:xfrm>
          <a:prstGeom prst="rect">
            <a:avLst/>
          </a:prstGeom>
        </p:spPr>
      </p:pic>
      <p:pic>
        <p:nvPicPr>
          <p:cNvPr id="16" name="Imagem 15"/>
          <p:cNvPicPr>
            <a:picLocks noChangeAspect="1"/>
          </p:cNvPicPr>
          <p:nvPr/>
        </p:nvPicPr>
        <p:blipFill>
          <a:blip r:embed="rId7"/>
          <a:stretch>
            <a:fillRect/>
          </a:stretch>
        </p:blipFill>
        <p:spPr>
          <a:xfrm>
            <a:off x="13218849" y="6011861"/>
            <a:ext cx="4822103" cy="2888172"/>
          </a:xfrm>
          <a:prstGeom prst="rect">
            <a:avLst/>
          </a:prstGeom>
        </p:spPr>
      </p:pic>
      <p:pic>
        <p:nvPicPr>
          <p:cNvPr id="17" name="Imagem 16"/>
          <p:cNvPicPr>
            <a:picLocks noChangeAspect="1"/>
          </p:cNvPicPr>
          <p:nvPr/>
        </p:nvPicPr>
        <p:blipFill>
          <a:blip r:embed="rId8"/>
          <a:stretch>
            <a:fillRect/>
          </a:stretch>
        </p:blipFill>
        <p:spPr>
          <a:xfrm>
            <a:off x="693780" y="5395691"/>
            <a:ext cx="6183824" cy="4442923"/>
          </a:xfrm>
          <a:prstGeom prst="rect">
            <a:avLst/>
          </a:prstGeom>
        </p:spPr>
      </p:pic>
    </p:spTree>
    <p:extLst>
      <p:ext uri="{BB962C8B-B14F-4D97-AF65-F5344CB8AC3E}">
        <p14:creationId xmlns:p14="http://schemas.microsoft.com/office/powerpoint/2010/main" val="26792391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1854407" y="9917668"/>
            <a:ext cx="3979744" cy="369332"/>
          </a:xfrm>
          <a:prstGeom prst="rect">
            <a:avLst/>
          </a:prstGeom>
        </p:spPr>
        <p:txBody>
          <a:bodyPr wrap="none">
            <a:spAutoFit/>
          </a:bodyPr>
          <a:lstStyle/>
          <a:p>
            <a:r>
              <a:rPr lang="fr-FR" b="1" dirty="0">
                <a:solidFill>
                  <a:schemeClr val="bg1"/>
                </a:solidFill>
              </a:rPr>
              <a:t> Eur Urol Focus. 2018 Apr;4(3):399-404.</a:t>
            </a:r>
            <a:r>
              <a:rPr lang="fr-FR" dirty="0"/>
              <a:t> </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7" name="CaixaDeTexto 6"/>
          <p:cNvSpPr txBox="1"/>
          <p:nvPr/>
        </p:nvSpPr>
        <p:spPr>
          <a:xfrm>
            <a:off x="427703" y="3842266"/>
            <a:ext cx="6364497" cy="2554545"/>
          </a:xfrm>
          <a:prstGeom prst="rect">
            <a:avLst/>
          </a:prstGeom>
          <a:noFill/>
        </p:spPr>
        <p:txBody>
          <a:bodyPr wrap="square" rtlCol="0">
            <a:spAutoFit/>
          </a:bodyPr>
          <a:lstStyle/>
          <a:p>
            <a:pPr marL="342900" indent="-342900">
              <a:buFont typeface="Wingdings" panose="05000000000000000000" pitchFamily="2" charset="2"/>
              <a:buChar char="ü"/>
            </a:pPr>
            <a:r>
              <a:rPr lang="en-US" sz="2000" b="1" dirty="0">
                <a:solidFill>
                  <a:srgbClr val="002060"/>
                </a:solidFill>
              </a:rPr>
              <a:t>25 invasive, 20 low-grade noninvasive, </a:t>
            </a:r>
            <a:endParaRPr lang="en-US" sz="2000" b="1" dirty="0" smtClean="0">
              <a:solidFill>
                <a:srgbClr val="002060"/>
              </a:solidFill>
            </a:endParaRPr>
          </a:p>
          <a:p>
            <a:r>
              <a:rPr lang="en-US" sz="2000" b="1" dirty="0" smtClean="0">
                <a:solidFill>
                  <a:srgbClr val="002060"/>
                </a:solidFill>
              </a:rPr>
              <a:t>and </a:t>
            </a:r>
            <a:r>
              <a:rPr lang="en-US" sz="2000" b="1" dirty="0">
                <a:solidFill>
                  <a:srgbClr val="002060"/>
                </a:solidFill>
              </a:rPr>
              <a:t>10 high-grade noninvasive UC cases; </a:t>
            </a:r>
            <a:endParaRPr lang="en-US" sz="2000" b="1" dirty="0" smtClean="0">
              <a:solidFill>
                <a:srgbClr val="002060"/>
              </a:solidFill>
            </a:endParaRPr>
          </a:p>
          <a:p>
            <a:r>
              <a:rPr lang="en-US" sz="2000" b="1" dirty="0" smtClean="0">
                <a:solidFill>
                  <a:srgbClr val="002060"/>
                </a:solidFill>
              </a:rPr>
              <a:t>8 </a:t>
            </a:r>
            <a:r>
              <a:rPr lang="en-US" sz="2000" b="1" dirty="0">
                <a:solidFill>
                  <a:srgbClr val="002060"/>
                </a:solidFill>
              </a:rPr>
              <a:t>in situ UC cases; and 69 UC </a:t>
            </a:r>
            <a:r>
              <a:rPr lang="en-US" sz="2000" b="1" dirty="0" smtClean="0">
                <a:solidFill>
                  <a:srgbClr val="002060"/>
                </a:solidFill>
              </a:rPr>
              <a:t>variant.</a:t>
            </a:r>
          </a:p>
          <a:p>
            <a:pPr marL="342900" indent="-342900">
              <a:buFont typeface="Wingdings" panose="05000000000000000000" pitchFamily="2" charset="2"/>
              <a:buChar char="ü"/>
            </a:pPr>
            <a:endParaRPr lang="en-US" sz="2000" b="1" dirty="0" smtClean="0">
              <a:solidFill>
                <a:srgbClr val="002060"/>
              </a:solidFill>
            </a:endParaRPr>
          </a:p>
          <a:p>
            <a:pPr marL="342900" indent="-342900">
              <a:buFont typeface="Wingdings" panose="05000000000000000000" pitchFamily="2" charset="2"/>
              <a:buChar char="ü"/>
            </a:pPr>
            <a:r>
              <a:rPr lang="en-US" sz="2000" b="1" dirty="0" smtClean="0">
                <a:solidFill>
                  <a:srgbClr val="002060"/>
                </a:solidFill>
              </a:rPr>
              <a:t>CAP/ASCO breast guideline</a:t>
            </a:r>
          </a:p>
          <a:p>
            <a:pPr marL="342900" indent="-342900">
              <a:buFont typeface="Wingdings" panose="05000000000000000000" pitchFamily="2" charset="2"/>
              <a:buChar char="ü"/>
            </a:pPr>
            <a:endParaRPr lang="en-US" sz="2000" b="1" dirty="0" smtClean="0">
              <a:solidFill>
                <a:srgbClr val="002060"/>
              </a:solidFill>
            </a:endParaRPr>
          </a:p>
          <a:p>
            <a:pPr marL="342900" indent="-342900">
              <a:buFont typeface="Wingdings" panose="05000000000000000000" pitchFamily="2" charset="2"/>
              <a:buChar char="ü"/>
            </a:pPr>
            <a:r>
              <a:rPr lang="en-US" sz="2000" b="1" dirty="0" smtClean="0">
                <a:solidFill>
                  <a:srgbClr val="002060"/>
                </a:solidFill>
              </a:rPr>
              <a:t>3+ considered positive</a:t>
            </a:r>
          </a:p>
          <a:p>
            <a:pPr marL="342900" indent="-342900">
              <a:buFont typeface="Wingdings" panose="05000000000000000000" pitchFamily="2" charset="2"/>
              <a:buChar char="ü"/>
            </a:pPr>
            <a:endParaRPr lang="pt-BR" sz="2000" b="1" dirty="0">
              <a:solidFill>
                <a:srgbClr val="002060"/>
              </a:solidFill>
            </a:endParaRPr>
          </a:p>
        </p:txBody>
      </p:sp>
      <p:graphicFrame>
        <p:nvGraphicFramePr>
          <p:cNvPr id="11" name="Tabela 10"/>
          <p:cNvGraphicFramePr>
            <a:graphicFrameLocks noGrp="1"/>
          </p:cNvGraphicFramePr>
          <p:nvPr>
            <p:extLst>
              <p:ext uri="{D42A27DB-BD31-4B8C-83A1-F6EECF244321}">
                <p14:modId xmlns:p14="http://schemas.microsoft.com/office/powerpoint/2010/main" val="18185932"/>
              </p:ext>
            </p:extLst>
          </p:nvPr>
        </p:nvGraphicFramePr>
        <p:xfrm>
          <a:off x="6027175" y="3498097"/>
          <a:ext cx="10520516" cy="5532120"/>
        </p:xfrm>
        <a:graphic>
          <a:graphicData uri="http://schemas.openxmlformats.org/drawingml/2006/table">
            <a:tbl>
              <a:tblPr firstRow="1" bandRow="1">
                <a:tableStyleId>{5C22544A-7EE6-4342-B048-85BDC9FD1C3A}</a:tableStyleId>
              </a:tblPr>
              <a:tblGrid>
                <a:gridCol w="5260258">
                  <a:extLst>
                    <a:ext uri="{9D8B030D-6E8A-4147-A177-3AD203B41FA5}">
                      <a16:colId xmlns:a16="http://schemas.microsoft.com/office/drawing/2014/main" val="45317473"/>
                    </a:ext>
                  </a:extLst>
                </a:gridCol>
                <a:gridCol w="5260258">
                  <a:extLst>
                    <a:ext uri="{9D8B030D-6E8A-4147-A177-3AD203B41FA5}">
                      <a16:colId xmlns:a16="http://schemas.microsoft.com/office/drawing/2014/main" val="583953092"/>
                    </a:ext>
                  </a:extLst>
                </a:gridCol>
              </a:tblGrid>
              <a:tr h="370840">
                <a:tc>
                  <a:txBody>
                    <a:bodyPr/>
                    <a:lstStyle/>
                    <a:p>
                      <a:r>
                        <a:rPr lang="pt-BR" dirty="0" err="1" smtClean="0"/>
                        <a:t>Histology</a:t>
                      </a:r>
                      <a:endParaRPr lang="pt-BR" dirty="0"/>
                    </a:p>
                  </a:txBody>
                  <a:tcPr/>
                </a:tc>
                <a:tc>
                  <a:txBody>
                    <a:bodyPr/>
                    <a:lstStyle/>
                    <a:p>
                      <a:r>
                        <a:rPr lang="pt-BR" dirty="0" smtClean="0"/>
                        <a:t>% Her-2 </a:t>
                      </a:r>
                      <a:r>
                        <a:rPr lang="pt-BR" dirty="0" err="1" smtClean="0"/>
                        <a:t>positivity</a:t>
                      </a:r>
                      <a:endParaRPr lang="pt-BR" dirty="0"/>
                    </a:p>
                  </a:txBody>
                  <a:tcPr/>
                </a:tc>
                <a:extLst>
                  <a:ext uri="{0D108BD9-81ED-4DB2-BD59-A6C34878D82A}">
                    <a16:rowId xmlns:a16="http://schemas.microsoft.com/office/drawing/2014/main" val="2869918426"/>
                  </a:ext>
                </a:extLst>
              </a:tr>
              <a:tr h="370840">
                <a:tc>
                  <a:txBody>
                    <a:bodyPr/>
                    <a:lstStyle/>
                    <a:p>
                      <a:r>
                        <a:rPr lang="pt-BR" dirty="0" err="1" smtClean="0"/>
                        <a:t>Micropapillary</a:t>
                      </a:r>
                      <a:endParaRPr lang="pt-BR" dirty="0"/>
                    </a:p>
                  </a:txBody>
                  <a:tcPr/>
                </a:tc>
                <a:tc>
                  <a:txBody>
                    <a:bodyPr/>
                    <a:lstStyle/>
                    <a:p>
                      <a:r>
                        <a:rPr lang="pt-BR" dirty="0" smtClean="0"/>
                        <a:t>56% (34/60)</a:t>
                      </a:r>
                      <a:endParaRPr lang="pt-BR" dirty="0"/>
                    </a:p>
                  </a:txBody>
                  <a:tcPr/>
                </a:tc>
                <a:extLst>
                  <a:ext uri="{0D108BD9-81ED-4DB2-BD59-A6C34878D82A}">
                    <a16:rowId xmlns:a16="http://schemas.microsoft.com/office/drawing/2014/main" val="421686282"/>
                  </a:ext>
                </a:extLst>
              </a:tr>
              <a:tr h="370840">
                <a:tc>
                  <a:txBody>
                    <a:bodyPr/>
                    <a:lstStyle/>
                    <a:p>
                      <a:r>
                        <a:rPr lang="pt-BR" dirty="0" err="1" smtClean="0"/>
                        <a:t>Conventional</a:t>
                      </a:r>
                      <a:r>
                        <a:rPr lang="pt-BR" dirty="0" smtClean="0"/>
                        <a:t> </a:t>
                      </a:r>
                      <a:r>
                        <a:rPr lang="pt-BR" dirty="0" err="1" smtClean="0"/>
                        <a:t>invasive</a:t>
                      </a:r>
                      <a:r>
                        <a:rPr lang="pt-BR" dirty="0" smtClean="0"/>
                        <a:t> UC</a:t>
                      </a:r>
                      <a:endParaRPr lang="pt-BR" dirty="0"/>
                    </a:p>
                  </a:txBody>
                  <a:tcPr/>
                </a:tc>
                <a:tc>
                  <a:txBody>
                    <a:bodyPr/>
                    <a:lstStyle/>
                    <a:p>
                      <a:r>
                        <a:rPr lang="pt-BR" dirty="0" smtClean="0"/>
                        <a:t>36% (9/25)</a:t>
                      </a:r>
                      <a:endParaRPr lang="pt-BR" dirty="0"/>
                    </a:p>
                  </a:txBody>
                  <a:tcPr/>
                </a:tc>
                <a:extLst>
                  <a:ext uri="{0D108BD9-81ED-4DB2-BD59-A6C34878D82A}">
                    <a16:rowId xmlns:a16="http://schemas.microsoft.com/office/drawing/2014/main" val="615874946"/>
                  </a:ext>
                </a:extLst>
              </a:tr>
              <a:tr h="370840">
                <a:tc>
                  <a:txBody>
                    <a:bodyPr/>
                    <a:lstStyle/>
                    <a:p>
                      <a:r>
                        <a:rPr lang="pt-BR" dirty="0" smtClean="0"/>
                        <a:t>In Situ</a:t>
                      </a:r>
                      <a:r>
                        <a:rPr lang="pt-BR" baseline="0" dirty="0" smtClean="0"/>
                        <a:t> </a:t>
                      </a:r>
                      <a:r>
                        <a:rPr lang="pt-BR" baseline="0" dirty="0" err="1" smtClean="0"/>
                        <a:t>Urothelial</a:t>
                      </a:r>
                      <a:r>
                        <a:rPr lang="pt-BR" baseline="0" dirty="0" smtClean="0"/>
                        <a:t> Carcinoma</a:t>
                      </a:r>
                      <a:endParaRPr lang="pt-BR" dirty="0"/>
                    </a:p>
                  </a:txBody>
                  <a:tcPr/>
                </a:tc>
                <a:tc>
                  <a:txBody>
                    <a:bodyPr/>
                    <a:lstStyle/>
                    <a:p>
                      <a:r>
                        <a:rPr lang="pt-BR" dirty="0" smtClean="0"/>
                        <a:t>50% (4/8)</a:t>
                      </a:r>
                      <a:endParaRPr lang="pt-BR" dirty="0"/>
                    </a:p>
                  </a:txBody>
                  <a:tcPr/>
                </a:tc>
                <a:extLst>
                  <a:ext uri="{0D108BD9-81ED-4DB2-BD59-A6C34878D82A}">
                    <a16:rowId xmlns:a16="http://schemas.microsoft.com/office/drawing/2014/main" val="2229599085"/>
                  </a:ext>
                </a:extLst>
              </a:tr>
              <a:tr h="370840">
                <a:tc>
                  <a:txBody>
                    <a:bodyPr/>
                    <a:lstStyle/>
                    <a:p>
                      <a:r>
                        <a:rPr lang="pt-BR" dirty="0" err="1" smtClean="0"/>
                        <a:t>Lipid</a:t>
                      </a:r>
                      <a:r>
                        <a:rPr lang="pt-BR" dirty="0" smtClean="0"/>
                        <a:t> </a:t>
                      </a:r>
                      <a:r>
                        <a:rPr lang="pt-BR" dirty="0" err="1" smtClean="0"/>
                        <a:t>Cell</a:t>
                      </a:r>
                      <a:r>
                        <a:rPr lang="pt-BR" dirty="0" smtClean="0"/>
                        <a:t> </a:t>
                      </a:r>
                      <a:r>
                        <a:rPr lang="pt-BR" dirty="0" err="1" smtClean="0"/>
                        <a:t>Variant</a:t>
                      </a:r>
                      <a:endParaRPr lang="pt-BR" dirty="0"/>
                    </a:p>
                  </a:txBody>
                  <a:tcPr/>
                </a:tc>
                <a:tc>
                  <a:txBody>
                    <a:bodyPr/>
                    <a:lstStyle/>
                    <a:p>
                      <a:r>
                        <a:rPr lang="pt-BR" dirty="0" smtClean="0"/>
                        <a:t>50% (3/6)</a:t>
                      </a:r>
                      <a:endParaRPr lang="pt-BR" dirty="0"/>
                    </a:p>
                  </a:txBody>
                  <a:tcPr/>
                </a:tc>
                <a:extLst>
                  <a:ext uri="{0D108BD9-81ED-4DB2-BD59-A6C34878D82A}">
                    <a16:rowId xmlns:a16="http://schemas.microsoft.com/office/drawing/2014/main" val="23279616"/>
                  </a:ext>
                </a:extLst>
              </a:tr>
              <a:tr h="370840">
                <a:tc>
                  <a:txBody>
                    <a:bodyPr/>
                    <a:lstStyle/>
                    <a:p>
                      <a:r>
                        <a:rPr lang="pt-BR" dirty="0" smtClean="0"/>
                        <a:t>Glandular UC</a:t>
                      </a:r>
                      <a:endParaRPr lang="pt-BR" dirty="0"/>
                    </a:p>
                  </a:txBody>
                  <a:tcPr/>
                </a:tc>
                <a:tc>
                  <a:txBody>
                    <a:bodyPr/>
                    <a:lstStyle/>
                    <a:p>
                      <a:r>
                        <a:rPr lang="pt-BR" dirty="0" smtClean="0"/>
                        <a:t>0% (0/8)</a:t>
                      </a:r>
                      <a:endParaRPr lang="pt-BR" dirty="0"/>
                    </a:p>
                  </a:txBody>
                  <a:tcPr/>
                </a:tc>
                <a:extLst>
                  <a:ext uri="{0D108BD9-81ED-4DB2-BD59-A6C34878D82A}">
                    <a16:rowId xmlns:a16="http://schemas.microsoft.com/office/drawing/2014/main" val="2072106098"/>
                  </a:ext>
                </a:extLst>
              </a:tr>
              <a:tr h="370840">
                <a:tc>
                  <a:txBody>
                    <a:bodyPr/>
                    <a:lstStyle/>
                    <a:p>
                      <a:r>
                        <a:rPr lang="pt-BR" dirty="0" err="1" smtClean="0"/>
                        <a:t>Small</a:t>
                      </a:r>
                      <a:r>
                        <a:rPr lang="pt-BR" dirty="0" smtClean="0"/>
                        <a:t> </a:t>
                      </a:r>
                      <a:r>
                        <a:rPr lang="pt-BR" dirty="0" err="1" smtClean="0"/>
                        <a:t>Cell</a:t>
                      </a:r>
                      <a:r>
                        <a:rPr lang="pt-BR" dirty="0" smtClean="0"/>
                        <a:t> UC</a:t>
                      </a:r>
                      <a:endParaRPr lang="pt-BR" dirty="0"/>
                    </a:p>
                  </a:txBody>
                  <a:tcPr/>
                </a:tc>
                <a:tc>
                  <a:txBody>
                    <a:bodyPr/>
                    <a:lstStyle/>
                    <a:p>
                      <a:r>
                        <a:rPr lang="pt-BR" dirty="0" smtClean="0"/>
                        <a:t>0% (0/6)</a:t>
                      </a:r>
                      <a:endParaRPr lang="pt-BR" dirty="0"/>
                    </a:p>
                  </a:txBody>
                  <a:tcPr/>
                </a:tc>
                <a:extLst>
                  <a:ext uri="{0D108BD9-81ED-4DB2-BD59-A6C34878D82A}">
                    <a16:rowId xmlns:a16="http://schemas.microsoft.com/office/drawing/2014/main" val="40073260"/>
                  </a:ext>
                </a:extLst>
              </a:tr>
              <a:tr h="370840">
                <a:tc>
                  <a:txBody>
                    <a:bodyPr/>
                    <a:lstStyle/>
                    <a:p>
                      <a:r>
                        <a:rPr lang="pt-BR" dirty="0" err="1" smtClean="0"/>
                        <a:t>Sarcomatoid</a:t>
                      </a:r>
                      <a:r>
                        <a:rPr lang="pt-BR" dirty="0" smtClean="0"/>
                        <a:t> UC</a:t>
                      </a:r>
                      <a:endParaRPr lang="pt-BR" dirty="0"/>
                    </a:p>
                  </a:txBody>
                  <a:tcPr/>
                </a:tc>
                <a:tc>
                  <a:txBody>
                    <a:bodyPr/>
                    <a:lstStyle/>
                    <a:p>
                      <a:r>
                        <a:rPr lang="pt-BR" dirty="0" smtClean="0"/>
                        <a:t>0% (0/5)</a:t>
                      </a:r>
                      <a:endParaRPr lang="pt-BR" dirty="0"/>
                    </a:p>
                  </a:txBody>
                  <a:tcPr/>
                </a:tc>
                <a:extLst>
                  <a:ext uri="{0D108BD9-81ED-4DB2-BD59-A6C34878D82A}">
                    <a16:rowId xmlns:a16="http://schemas.microsoft.com/office/drawing/2014/main" val="1023408111"/>
                  </a:ext>
                </a:extLst>
              </a:tr>
              <a:tr h="370840">
                <a:tc>
                  <a:txBody>
                    <a:bodyPr/>
                    <a:lstStyle/>
                    <a:p>
                      <a:r>
                        <a:rPr lang="pt-BR" dirty="0" err="1" smtClean="0"/>
                        <a:t>Low</a:t>
                      </a:r>
                      <a:r>
                        <a:rPr lang="pt-BR" dirty="0" smtClean="0"/>
                        <a:t> Grade Non </a:t>
                      </a:r>
                      <a:r>
                        <a:rPr lang="pt-BR" dirty="0" err="1" smtClean="0"/>
                        <a:t>Invasive</a:t>
                      </a:r>
                      <a:endParaRPr lang="pt-BR" dirty="0"/>
                    </a:p>
                  </a:txBody>
                  <a:tcPr/>
                </a:tc>
                <a:tc>
                  <a:txBody>
                    <a:bodyPr/>
                    <a:lstStyle/>
                    <a:p>
                      <a:r>
                        <a:rPr lang="pt-BR" dirty="0" smtClean="0"/>
                        <a:t>0% (0/20)</a:t>
                      </a:r>
                      <a:endParaRPr lang="pt-BR" dirty="0"/>
                    </a:p>
                  </a:txBody>
                  <a:tcPr/>
                </a:tc>
                <a:extLst>
                  <a:ext uri="{0D108BD9-81ED-4DB2-BD59-A6C34878D82A}">
                    <a16:rowId xmlns:a16="http://schemas.microsoft.com/office/drawing/2014/main" val="3466278994"/>
                  </a:ext>
                </a:extLst>
              </a:tr>
              <a:tr h="370840">
                <a:tc>
                  <a:txBody>
                    <a:bodyPr/>
                    <a:lstStyle/>
                    <a:p>
                      <a:r>
                        <a:rPr lang="pt-BR" dirty="0" smtClean="0"/>
                        <a:t>High Grade Non </a:t>
                      </a:r>
                      <a:r>
                        <a:rPr lang="pt-BR" dirty="0" err="1" smtClean="0"/>
                        <a:t>Invasive</a:t>
                      </a:r>
                      <a:endParaRPr lang="pt-BR" dirty="0"/>
                    </a:p>
                  </a:txBody>
                  <a:tcPr/>
                </a:tc>
                <a:tc>
                  <a:txBody>
                    <a:bodyPr/>
                    <a:lstStyle/>
                    <a:p>
                      <a:r>
                        <a:rPr lang="pt-BR" dirty="0" smtClean="0"/>
                        <a:t>20% (2/10)</a:t>
                      </a:r>
                      <a:endParaRPr lang="pt-BR" dirty="0"/>
                    </a:p>
                  </a:txBody>
                  <a:tcPr/>
                </a:tc>
                <a:extLst>
                  <a:ext uri="{0D108BD9-81ED-4DB2-BD59-A6C34878D82A}">
                    <a16:rowId xmlns:a16="http://schemas.microsoft.com/office/drawing/2014/main" val="4041823770"/>
                  </a:ext>
                </a:extLst>
              </a:tr>
              <a:tr h="370840">
                <a:tc>
                  <a:txBody>
                    <a:bodyPr/>
                    <a:lstStyle/>
                    <a:p>
                      <a:endParaRPr lang="pt-BR" dirty="0"/>
                    </a:p>
                  </a:txBody>
                  <a:tcPr/>
                </a:tc>
                <a:tc>
                  <a:txBody>
                    <a:bodyPr/>
                    <a:lstStyle/>
                    <a:p>
                      <a:endParaRPr lang="pt-BR" dirty="0"/>
                    </a:p>
                  </a:txBody>
                  <a:tcPr/>
                </a:tc>
                <a:extLst>
                  <a:ext uri="{0D108BD9-81ED-4DB2-BD59-A6C34878D82A}">
                    <a16:rowId xmlns:a16="http://schemas.microsoft.com/office/drawing/2014/main" val="3917054212"/>
                  </a:ext>
                </a:extLst>
              </a:tr>
            </a:tbl>
          </a:graphicData>
        </a:graphic>
      </p:graphicFrame>
      <p:sp>
        <p:nvSpPr>
          <p:cNvPr id="13" name="Retângulo 12"/>
          <p:cNvSpPr/>
          <p:nvPr/>
        </p:nvSpPr>
        <p:spPr>
          <a:xfrm>
            <a:off x="2993923" y="1395443"/>
            <a:ext cx="9999406" cy="1569660"/>
          </a:xfrm>
          <a:prstGeom prst="rect">
            <a:avLst/>
          </a:prstGeom>
        </p:spPr>
        <p:txBody>
          <a:bodyPr wrap="square">
            <a:spAutoFit/>
          </a:bodyPr>
          <a:lstStyle/>
          <a:p>
            <a:r>
              <a:rPr lang="en-US" sz="3200" b="1" dirty="0">
                <a:solidFill>
                  <a:srgbClr val="002060"/>
                </a:solidFill>
              </a:rPr>
              <a:t>Human Epidermal Growth Factor Receptor 2 Overexpression in </a:t>
            </a:r>
            <a:r>
              <a:rPr lang="en-US" sz="3200" b="1" dirty="0" err="1">
                <a:solidFill>
                  <a:srgbClr val="002060"/>
                </a:solidFill>
              </a:rPr>
              <a:t>Micropapillary</a:t>
            </a:r>
            <a:r>
              <a:rPr lang="en-US" sz="3200" b="1" dirty="0">
                <a:solidFill>
                  <a:srgbClr val="002060"/>
                </a:solidFill>
              </a:rPr>
              <a:t> and Other Variants of Urothelial Carcinoma</a:t>
            </a:r>
            <a:endParaRPr lang="en-US" sz="3200" b="1" i="0" dirty="0">
              <a:solidFill>
                <a:srgbClr val="002060"/>
              </a:solidFill>
              <a:effectLst/>
            </a:endParaRPr>
          </a:p>
        </p:txBody>
      </p:sp>
    </p:spTree>
    <p:extLst>
      <p:ext uri="{BB962C8B-B14F-4D97-AF65-F5344CB8AC3E}">
        <p14:creationId xmlns:p14="http://schemas.microsoft.com/office/powerpoint/2010/main" val="2103690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2970501" y="211963"/>
            <a:ext cx="9686925" cy="2124075"/>
          </a:xfrm>
          <a:prstGeom prst="rect">
            <a:avLst/>
          </a:prstGeom>
        </p:spPr>
      </p:pic>
      <p:pic>
        <p:nvPicPr>
          <p:cNvPr id="7" name="Imagem 6"/>
          <p:cNvPicPr>
            <a:picLocks noChangeAspect="1"/>
          </p:cNvPicPr>
          <p:nvPr/>
        </p:nvPicPr>
        <p:blipFill>
          <a:blip r:embed="rId3"/>
          <a:stretch>
            <a:fillRect/>
          </a:stretch>
        </p:blipFill>
        <p:spPr>
          <a:xfrm>
            <a:off x="363682" y="2701024"/>
            <a:ext cx="2917400" cy="5148353"/>
          </a:xfrm>
          <a:prstGeom prst="rect">
            <a:avLst/>
          </a:prstGeom>
        </p:spPr>
      </p:pic>
      <p:pic>
        <p:nvPicPr>
          <p:cNvPr id="8" name="Imagem 7"/>
          <p:cNvPicPr>
            <a:picLocks noChangeAspect="1"/>
          </p:cNvPicPr>
          <p:nvPr/>
        </p:nvPicPr>
        <p:blipFill>
          <a:blip r:embed="rId4"/>
          <a:stretch>
            <a:fillRect/>
          </a:stretch>
        </p:blipFill>
        <p:spPr>
          <a:xfrm>
            <a:off x="3509033" y="2701024"/>
            <a:ext cx="6954055" cy="4138302"/>
          </a:xfrm>
          <a:prstGeom prst="rect">
            <a:avLst/>
          </a:prstGeom>
        </p:spPr>
      </p:pic>
      <p:pic>
        <p:nvPicPr>
          <p:cNvPr id="9" name="Imagem 8"/>
          <p:cNvPicPr>
            <a:picLocks noChangeAspect="1"/>
          </p:cNvPicPr>
          <p:nvPr/>
        </p:nvPicPr>
        <p:blipFill rotWithShape="1">
          <a:blip r:embed="rId5"/>
          <a:srcRect r="6173"/>
          <a:stretch/>
        </p:blipFill>
        <p:spPr>
          <a:xfrm>
            <a:off x="10822536" y="2808600"/>
            <a:ext cx="7465464" cy="4138302"/>
          </a:xfrm>
          <a:prstGeom prst="rect">
            <a:avLst/>
          </a:prstGeom>
        </p:spPr>
      </p:pic>
      <p:sp>
        <p:nvSpPr>
          <p:cNvPr id="10" name="Retângulo 9"/>
          <p:cNvSpPr/>
          <p:nvPr/>
        </p:nvSpPr>
        <p:spPr>
          <a:xfrm>
            <a:off x="9767455" y="9894572"/>
            <a:ext cx="9337964" cy="369332"/>
          </a:xfrm>
          <a:prstGeom prst="rect">
            <a:avLst/>
          </a:prstGeom>
        </p:spPr>
        <p:txBody>
          <a:bodyPr wrap="square">
            <a:spAutoFit/>
          </a:bodyPr>
          <a:lstStyle/>
          <a:p>
            <a:r>
              <a:rPr lang="da-DK" b="1" dirty="0" smtClean="0">
                <a:solidFill>
                  <a:schemeClr val="bg1"/>
                </a:solidFill>
              </a:rPr>
              <a:t> </a:t>
            </a:r>
            <a:r>
              <a:rPr lang="nl-NL" b="1" dirty="0">
                <a:solidFill>
                  <a:schemeClr val="bg1"/>
                </a:solidFill>
              </a:rPr>
              <a:t>Meric-Bernstam F, et al. J Clin Oncol. 2024 Jan 1;42(1):47-58</a:t>
            </a:r>
            <a:endParaRPr lang="pt-BR" b="1" dirty="0">
              <a:solidFill>
                <a:schemeClr val="bg1"/>
              </a:solidFill>
            </a:endParaRPr>
          </a:p>
        </p:txBody>
      </p:sp>
      <p:sp>
        <p:nvSpPr>
          <p:cNvPr id="11" name="CaixaDeTexto 10"/>
          <p:cNvSpPr txBox="1"/>
          <p:nvPr/>
        </p:nvSpPr>
        <p:spPr>
          <a:xfrm>
            <a:off x="5899089" y="7204312"/>
            <a:ext cx="2888025" cy="923330"/>
          </a:xfrm>
          <a:prstGeom prst="rect">
            <a:avLst/>
          </a:prstGeom>
          <a:noFill/>
        </p:spPr>
        <p:txBody>
          <a:bodyPr wrap="square" rtlCol="0">
            <a:spAutoFit/>
          </a:bodyPr>
          <a:lstStyle/>
          <a:p>
            <a:r>
              <a:rPr lang="en-US" b="1" dirty="0" smtClean="0">
                <a:solidFill>
                  <a:srgbClr val="002060"/>
                </a:solidFill>
              </a:rPr>
              <a:t>Median PFS: 7 months</a:t>
            </a:r>
          </a:p>
          <a:p>
            <a:r>
              <a:rPr lang="en-US" b="1" dirty="0" smtClean="0">
                <a:solidFill>
                  <a:srgbClr val="002060"/>
                </a:solidFill>
              </a:rPr>
              <a:t>PFS 6m:  57,6 %</a:t>
            </a:r>
          </a:p>
          <a:p>
            <a:r>
              <a:rPr lang="en-US" b="1" dirty="0">
                <a:solidFill>
                  <a:srgbClr val="002060"/>
                </a:solidFill>
              </a:rPr>
              <a:t>PFS 12 m:  </a:t>
            </a:r>
            <a:r>
              <a:rPr lang="en-US" b="1" dirty="0" smtClean="0">
                <a:solidFill>
                  <a:srgbClr val="002060"/>
                </a:solidFill>
              </a:rPr>
              <a:t>22,8 %</a:t>
            </a:r>
            <a:endParaRPr lang="pt-BR" dirty="0"/>
          </a:p>
        </p:txBody>
      </p:sp>
      <p:sp>
        <p:nvSpPr>
          <p:cNvPr id="12" name="CaixaDeTexto 11"/>
          <p:cNvSpPr txBox="1"/>
          <p:nvPr/>
        </p:nvSpPr>
        <p:spPr>
          <a:xfrm>
            <a:off x="13557971" y="7204312"/>
            <a:ext cx="2888025" cy="923330"/>
          </a:xfrm>
          <a:prstGeom prst="rect">
            <a:avLst/>
          </a:prstGeom>
          <a:noFill/>
        </p:spPr>
        <p:txBody>
          <a:bodyPr wrap="square" rtlCol="0">
            <a:spAutoFit/>
          </a:bodyPr>
          <a:lstStyle/>
          <a:p>
            <a:r>
              <a:rPr lang="en-US" b="1" dirty="0" smtClean="0">
                <a:solidFill>
                  <a:srgbClr val="002060"/>
                </a:solidFill>
              </a:rPr>
              <a:t>Median OS: 12,8 months</a:t>
            </a:r>
          </a:p>
          <a:p>
            <a:r>
              <a:rPr lang="en-US" b="1" dirty="0" smtClean="0">
                <a:solidFill>
                  <a:srgbClr val="002060"/>
                </a:solidFill>
              </a:rPr>
              <a:t>PFS 6m:  77,6 %</a:t>
            </a:r>
          </a:p>
          <a:p>
            <a:r>
              <a:rPr lang="en-US" b="1" dirty="0">
                <a:solidFill>
                  <a:srgbClr val="002060"/>
                </a:solidFill>
              </a:rPr>
              <a:t>PFS 12 m:  </a:t>
            </a:r>
            <a:r>
              <a:rPr lang="en-US" b="1" dirty="0" smtClean="0">
                <a:solidFill>
                  <a:srgbClr val="002060"/>
                </a:solidFill>
              </a:rPr>
              <a:t>62,6 %</a:t>
            </a:r>
            <a:endParaRPr lang="pt-BR" dirty="0"/>
          </a:p>
        </p:txBody>
      </p:sp>
    </p:spTree>
    <p:extLst>
      <p:ext uri="{BB962C8B-B14F-4D97-AF65-F5344CB8AC3E}">
        <p14:creationId xmlns:p14="http://schemas.microsoft.com/office/powerpoint/2010/main" val="1186578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1998037" y="9925498"/>
            <a:ext cx="4433454" cy="369332"/>
          </a:xfrm>
          <a:prstGeom prst="rect">
            <a:avLst/>
          </a:prstGeom>
        </p:spPr>
        <p:txBody>
          <a:bodyPr wrap="square">
            <a:spAutoFit/>
          </a:bodyPr>
          <a:lstStyle/>
          <a:p>
            <a:r>
              <a:rPr lang="fr-FR" dirty="0">
                <a:solidFill>
                  <a:schemeClr val="bg1"/>
                </a:solidFill>
              </a:rPr>
              <a:t> </a:t>
            </a:r>
            <a:r>
              <a:rPr lang="en-US" b="1" dirty="0" err="1" smtClean="0">
                <a:solidFill>
                  <a:schemeClr val="bg1"/>
                </a:solidFill>
              </a:rPr>
              <a:t>Int</a:t>
            </a:r>
            <a:r>
              <a:rPr lang="en-US" b="1" dirty="0" smtClean="0">
                <a:solidFill>
                  <a:schemeClr val="bg1"/>
                </a:solidFill>
              </a:rPr>
              <a:t> </a:t>
            </a:r>
            <a:r>
              <a:rPr lang="en-US" b="1" dirty="0">
                <a:solidFill>
                  <a:schemeClr val="bg1"/>
                </a:solidFill>
              </a:rPr>
              <a:t>J </a:t>
            </a:r>
            <a:r>
              <a:rPr lang="en-US" b="1" dirty="0" err="1">
                <a:solidFill>
                  <a:schemeClr val="bg1"/>
                </a:solidFill>
              </a:rPr>
              <a:t>Gynecol</a:t>
            </a:r>
            <a:r>
              <a:rPr lang="en-US" b="1" dirty="0">
                <a:solidFill>
                  <a:schemeClr val="bg1"/>
                </a:solidFill>
              </a:rPr>
              <a:t> </a:t>
            </a:r>
            <a:r>
              <a:rPr lang="en-US" b="1" dirty="0" err="1">
                <a:solidFill>
                  <a:schemeClr val="bg1"/>
                </a:solidFill>
              </a:rPr>
              <a:t>Pathol</a:t>
            </a:r>
            <a:r>
              <a:rPr lang="en-US" b="1" dirty="0">
                <a:solidFill>
                  <a:schemeClr val="bg1"/>
                </a:solidFill>
              </a:rPr>
              <a:t>. 2020;40(1):17-23</a:t>
            </a:r>
            <a:r>
              <a:rPr lang="en-US" dirty="0"/>
              <a:t>.</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8" name="Retângulo 7"/>
          <p:cNvSpPr/>
          <p:nvPr/>
        </p:nvSpPr>
        <p:spPr>
          <a:xfrm>
            <a:off x="969492" y="1926752"/>
            <a:ext cx="16413917" cy="646331"/>
          </a:xfrm>
          <a:prstGeom prst="rect">
            <a:avLst/>
          </a:prstGeom>
        </p:spPr>
        <p:txBody>
          <a:bodyPr wrap="none">
            <a:spAutoFit/>
          </a:bodyPr>
          <a:lstStyle/>
          <a:p>
            <a:r>
              <a:rPr lang="en-US" sz="3600" b="1" dirty="0">
                <a:solidFill>
                  <a:srgbClr val="002060"/>
                </a:solidFill>
              </a:rPr>
              <a:t>ISH is indicated for, at minimum, any IHC 2+ cases: “endometrial cancer” FISH criteria</a:t>
            </a:r>
            <a:endParaRPr lang="pt-BR" sz="3600" b="1" dirty="0">
              <a:solidFill>
                <a:srgbClr val="002060"/>
              </a:solidFill>
            </a:endParaRPr>
          </a:p>
        </p:txBody>
      </p:sp>
      <p:graphicFrame>
        <p:nvGraphicFramePr>
          <p:cNvPr id="9" name="Tabela 8"/>
          <p:cNvGraphicFramePr>
            <a:graphicFrameLocks noGrp="1"/>
          </p:cNvGraphicFramePr>
          <p:nvPr>
            <p:extLst>
              <p:ext uri="{D42A27DB-BD31-4B8C-83A1-F6EECF244321}">
                <p14:modId xmlns:p14="http://schemas.microsoft.com/office/powerpoint/2010/main" val="4243388652"/>
              </p:ext>
            </p:extLst>
          </p:nvPr>
        </p:nvGraphicFramePr>
        <p:xfrm>
          <a:off x="250041" y="4501572"/>
          <a:ext cx="12192000" cy="224028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136807110"/>
                    </a:ext>
                  </a:extLst>
                </a:gridCol>
                <a:gridCol w="6096000">
                  <a:extLst>
                    <a:ext uri="{9D8B030D-6E8A-4147-A177-3AD203B41FA5}">
                      <a16:colId xmlns:a16="http://schemas.microsoft.com/office/drawing/2014/main" val="1222657351"/>
                    </a:ext>
                  </a:extLst>
                </a:gridCol>
              </a:tblGrid>
              <a:tr h="1275774">
                <a:tc>
                  <a:txBody>
                    <a:bodyPr/>
                    <a:lstStyle/>
                    <a:p>
                      <a:r>
                        <a:rPr lang="pt-BR" dirty="0" smtClean="0"/>
                        <a:t>HER2 gene </a:t>
                      </a:r>
                      <a:r>
                        <a:rPr lang="pt-BR" dirty="0" err="1" smtClean="0"/>
                        <a:t>amplification</a:t>
                      </a:r>
                      <a:r>
                        <a:rPr lang="pt-BR" dirty="0" smtClean="0"/>
                        <a:t> </a:t>
                      </a:r>
                      <a:r>
                        <a:rPr lang="pt-BR" dirty="0" err="1" smtClean="0"/>
                        <a:t>is</a:t>
                      </a:r>
                      <a:r>
                        <a:rPr lang="pt-BR" dirty="0" smtClean="0"/>
                        <a:t> </a:t>
                      </a:r>
                      <a:r>
                        <a:rPr lang="pt-BR" dirty="0" err="1" smtClean="0"/>
                        <a:t>present</a:t>
                      </a:r>
                      <a:r>
                        <a:rPr lang="pt-BR" dirty="0" smtClean="0"/>
                        <a:t> (positive/</a:t>
                      </a:r>
                      <a:r>
                        <a:rPr lang="pt-BR" dirty="0" err="1" smtClean="0"/>
                        <a:t>amplified</a:t>
                      </a:r>
                      <a:r>
                        <a:rPr lang="pt-BR" dirty="0" smtClean="0"/>
                        <a:t>) </a:t>
                      </a:r>
                      <a:endParaRPr lang="pt-BR" dirty="0"/>
                    </a:p>
                  </a:txBody>
                  <a:tcPr/>
                </a:tc>
                <a:tc>
                  <a:txBody>
                    <a:bodyPr/>
                    <a:lstStyle/>
                    <a:p>
                      <a:r>
                        <a:rPr lang="en-US" dirty="0" smtClean="0"/>
                        <a:t>HER2/CEP17 signal ratio of ≥2.0, or &lt;2.0 with ≥6 HER2 signals on average/</a:t>
                      </a:r>
                    </a:p>
                    <a:p>
                      <a:r>
                        <a:rPr lang="en-US" dirty="0" smtClean="0"/>
                        <a:t>nucleus</a:t>
                      </a:r>
                      <a:endParaRPr lang="pt-BR" dirty="0"/>
                    </a:p>
                  </a:txBody>
                  <a:tcPr/>
                </a:tc>
                <a:extLst>
                  <a:ext uri="{0D108BD9-81ED-4DB2-BD59-A6C34878D82A}">
                    <a16:rowId xmlns:a16="http://schemas.microsoft.com/office/drawing/2014/main" val="3078907232"/>
                  </a:ext>
                </a:extLst>
              </a:tr>
              <a:tr h="370840">
                <a:tc>
                  <a:txBody>
                    <a:bodyPr/>
                    <a:lstStyle/>
                    <a:p>
                      <a:r>
                        <a:rPr lang="en-US" dirty="0" smtClean="0"/>
                        <a:t>HER2 gene amplification is absent (negative/</a:t>
                      </a:r>
                      <a:r>
                        <a:rPr lang="en-US" dirty="0" err="1" smtClean="0"/>
                        <a:t>nonamplified</a:t>
                      </a:r>
                      <a:r>
                        <a:rPr lang="en-US" dirty="0" smtClean="0"/>
                        <a:t>)</a:t>
                      </a:r>
                      <a:endParaRPr lang="pt-BR" dirty="0"/>
                    </a:p>
                  </a:txBody>
                  <a:tcPr/>
                </a:tc>
                <a:tc>
                  <a:txBody>
                    <a:bodyPr/>
                    <a:lstStyle/>
                    <a:p>
                      <a:r>
                        <a:rPr lang="en-US" dirty="0" smtClean="0"/>
                        <a:t>FISH HER2/CEP17 Ratio &lt; 2.0 and average HER2 copy number &lt; 6 /nucleus</a:t>
                      </a:r>
                      <a:endParaRPr lang="pt-BR" dirty="0"/>
                    </a:p>
                  </a:txBody>
                  <a:tcPr/>
                </a:tc>
                <a:extLst>
                  <a:ext uri="{0D108BD9-81ED-4DB2-BD59-A6C34878D82A}">
                    <a16:rowId xmlns:a16="http://schemas.microsoft.com/office/drawing/2014/main" val="2907504981"/>
                  </a:ext>
                </a:extLst>
              </a:tr>
            </a:tbl>
          </a:graphicData>
        </a:graphic>
      </p:graphicFrame>
      <p:pic>
        <p:nvPicPr>
          <p:cNvPr id="3" name="Imagem 2"/>
          <p:cNvPicPr>
            <a:picLocks noChangeAspect="1"/>
          </p:cNvPicPr>
          <p:nvPr/>
        </p:nvPicPr>
        <p:blipFill>
          <a:blip r:embed="rId5"/>
          <a:stretch>
            <a:fillRect/>
          </a:stretch>
        </p:blipFill>
        <p:spPr>
          <a:xfrm>
            <a:off x="12892520" y="4026932"/>
            <a:ext cx="5256934" cy="4124224"/>
          </a:xfrm>
          <a:prstGeom prst="rect">
            <a:avLst/>
          </a:prstGeom>
        </p:spPr>
      </p:pic>
    </p:spTree>
    <p:extLst>
      <p:ext uri="{BB962C8B-B14F-4D97-AF65-F5344CB8AC3E}">
        <p14:creationId xmlns:p14="http://schemas.microsoft.com/office/powerpoint/2010/main" val="24694658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166597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BLADDER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1854407" y="9917668"/>
            <a:ext cx="3979744" cy="369332"/>
          </a:xfrm>
          <a:prstGeom prst="rect">
            <a:avLst/>
          </a:prstGeom>
        </p:spPr>
        <p:txBody>
          <a:bodyPr wrap="none">
            <a:spAutoFit/>
          </a:bodyPr>
          <a:lstStyle/>
          <a:p>
            <a:r>
              <a:rPr lang="fr-FR" b="1" dirty="0">
                <a:solidFill>
                  <a:schemeClr val="bg1"/>
                </a:solidFill>
              </a:rPr>
              <a:t> Eur Urol Focus. 2018 Apr;4(3):399-404.</a:t>
            </a:r>
            <a:r>
              <a:rPr lang="fr-FR" dirty="0"/>
              <a:t> </a:t>
            </a:r>
            <a:endParaRPr lang="pt-BR" b="1" dirty="0">
              <a:solidFill>
                <a:schemeClr val="bg1"/>
              </a:solidFill>
            </a:endParaRP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7" name="CaixaDeTexto 6"/>
          <p:cNvSpPr txBox="1"/>
          <p:nvPr/>
        </p:nvSpPr>
        <p:spPr>
          <a:xfrm>
            <a:off x="401216" y="2753819"/>
            <a:ext cx="15600783" cy="6247864"/>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smtClean="0">
                <a:solidFill>
                  <a:srgbClr val="002060"/>
                </a:solidFill>
              </a:rPr>
              <a:t>There is a low </a:t>
            </a:r>
            <a:r>
              <a:rPr lang="en-US" sz="2400" b="1" dirty="0" err="1" smtClean="0">
                <a:solidFill>
                  <a:srgbClr val="002060"/>
                </a:solidFill>
              </a:rPr>
              <a:t>agrrement</a:t>
            </a:r>
            <a:r>
              <a:rPr lang="en-US" sz="2400" b="1" dirty="0" smtClean="0">
                <a:solidFill>
                  <a:srgbClr val="002060"/>
                </a:solidFill>
              </a:rPr>
              <a:t> between </a:t>
            </a:r>
            <a:r>
              <a:rPr lang="en-US" sz="2400" b="1" dirty="0" err="1" smtClean="0">
                <a:solidFill>
                  <a:srgbClr val="002060"/>
                </a:solidFill>
              </a:rPr>
              <a:t>ihc</a:t>
            </a:r>
            <a:r>
              <a:rPr lang="en-US" sz="2400" b="1" dirty="0" smtClean="0">
                <a:solidFill>
                  <a:srgbClr val="002060"/>
                </a:solidFill>
              </a:rPr>
              <a:t> and </a:t>
            </a:r>
            <a:r>
              <a:rPr lang="en-US" sz="2400" b="1" dirty="0" err="1" smtClean="0">
                <a:solidFill>
                  <a:srgbClr val="002060"/>
                </a:solidFill>
              </a:rPr>
              <a:t>ish</a:t>
            </a:r>
            <a:r>
              <a:rPr lang="en-US" sz="2400" b="1" dirty="0" smtClean="0">
                <a:solidFill>
                  <a:srgbClr val="002060"/>
                </a:solidFill>
              </a:rPr>
              <a:t> in bladder carcinomas.</a:t>
            </a: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r>
              <a:rPr lang="en-US" sz="2400" b="1" dirty="0" smtClean="0">
                <a:solidFill>
                  <a:srgbClr val="002060"/>
                </a:solidFill>
              </a:rPr>
              <a:t>Better </a:t>
            </a:r>
            <a:r>
              <a:rPr lang="en-US" sz="2400" b="1" dirty="0" err="1" smtClean="0">
                <a:solidFill>
                  <a:srgbClr val="002060"/>
                </a:solidFill>
              </a:rPr>
              <a:t>aggreement</a:t>
            </a:r>
            <a:r>
              <a:rPr lang="en-US" sz="2400" b="1" dirty="0" smtClean="0">
                <a:solidFill>
                  <a:srgbClr val="002060"/>
                </a:solidFill>
              </a:rPr>
              <a:t> is reached with &gt;50% of positive cells by </a:t>
            </a:r>
            <a:r>
              <a:rPr lang="en-US" sz="2400" b="1" dirty="0" err="1" smtClean="0">
                <a:solidFill>
                  <a:srgbClr val="002060"/>
                </a:solidFill>
              </a:rPr>
              <a:t>ihc</a:t>
            </a:r>
            <a:r>
              <a:rPr lang="en-US" sz="2400" b="1" dirty="0" smtClean="0">
                <a:solidFill>
                  <a:srgbClr val="002060"/>
                </a:solidFill>
              </a:rPr>
              <a:t>.</a:t>
            </a: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r>
              <a:rPr lang="en-US" sz="2400" b="1" dirty="0" smtClean="0">
                <a:solidFill>
                  <a:srgbClr val="002060"/>
                </a:solidFill>
              </a:rPr>
              <a:t> Her-2 expression is associated with poor </a:t>
            </a:r>
            <a:r>
              <a:rPr lang="en-US" sz="2400" b="1" dirty="0" err="1" smtClean="0">
                <a:solidFill>
                  <a:srgbClr val="002060"/>
                </a:solidFill>
              </a:rPr>
              <a:t>dfs</a:t>
            </a:r>
            <a:r>
              <a:rPr lang="en-US" sz="2400" b="1" dirty="0" smtClean="0">
                <a:solidFill>
                  <a:srgbClr val="002060"/>
                </a:solidFill>
              </a:rPr>
              <a:t> and </a:t>
            </a:r>
            <a:r>
              <a:rPr lang="en-US" sz="2400" b="1" dirty="0" err="1" smtClean="0">
                <a:solidFill>
                  <a:srgbClr val="002060"/>
                </a:solidFill>
              </a:rPr>
              <a:t>pfs</a:t>
            </a:r>
            <a:r>
              <a:rPr lang="en-US" sz="2400" b="1" dirty="0" smtClean="0">
                <a:solidFill>
                  <a:srgbClr val="002060"/>
                </a:solidFill>
              </a:rPr>
              <a:t> in </a:t>
            </a:r>
            <a:r>
              <a:rPr lang="en-US" sz="2400" b="1" dirty="0" err="1" smtClean="0">
                <a:solidFill>
                  <a:srgbClr val="002060"/>
                </a:solidFill>
              </a:rPr>
              <a:t>bc</a:t>
            </a:r>
            <a:r>
              <a:rPr lang="en-US" sz="2400" b="1" dirty="0" smtClean="0">
                <a:solidFill>
                  <a:srgbClr val="002060"/>
                </a:solidFill>
              </a:rPr>
              <a:t>.</a:t>
            </a: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r>
              <a:rPr lang="en-US" sz="2400" b="1" dirty="0" smtClean="0">
                <a:solidFill>
                  <a:srgbClr val="002060"/>
                </a:solidFill>
              </a:rPr>
              <a:t>Her-2 is highly expressed in </a:t>
            </a:r>
            <a:r>
              <a:rPr lang="en-US" sz="2400" b="1" dirty="0" err="1" smtClean="0">
                <a:solidFill>
                  <a:srgbClr val="002060"/>
                </a:solidFill>
              </a:rPr>
              <a:t>ucis</a:t>
            </a:r>
            <a:r>
              <a:rPr lang="en-US" sz="2400" b="1" dirty="0" smtClean="0">
                <a:solidFill>
                  <a:srgbClr val="002060"/>
                </a:solidFill>
              </a:rPr>
              <a:t>, </a:t>
            </a:r>
            <a:r>
              <a:rPr lang="en-US" sz="2400" b="1" dirty="0" err="1" smtClean="0">
                <a:solidFill>
                  <a:srgbClr val="002060"/>
                </a:solidFill>
              </a:rPr>
              <a:t>micropapillary</a:t>
            </a:r>
            <a:r>
              <a:rPr lang="en-US" sz="2400" b="1" dirty="0" smtClean="0">
                <a:solidFill>
                  <a:srgbClr val="002060"/>
                </a:solidFill>
              </a:rPr>
              <a:t> </a:t>
            </a:r>
            <a:r>
              <a:rPr lang="en-US" sz="2400" b="1" dirty="0" err="1" smtClean="0">
                <a:solidFill>
                  <a:srgbClr val="002060"/>
                </a:solidFill>
              </a:rPr>
              <a:t>bc</a:t>
            </a:r>
            <a:r>
              <a:rPr lang="en-US" sz="2400" b="1" dirty="0" smtClean="0">
                <a:solidFill>
                  <a:srgbClr val="002060"/>
                </a:solidFill>
              </a:rPr>
              <a:t> and conventional </a:t>
            </a:r>
            <a:r>
              <a:rPr lang="en-US" sz="2400" b="1" dirty="0" err="1" smtClean="0">
                <a:solidFill>
                  <a:srgbClr val="002060"/>
                </a:solidFill>
              </a:rPr>
              <a:t>uc</a:t>
            </a:r>
            <a:r>
              <a:rPr lang="en-US" sz="2400" b="1" dirty="0" smtClean="0">
                <a:solidFill>
                  <a:srgbClr val="002060"/>
                </a:solidFill>
              </a:rPr>
              <a:t>.</a:t>
            </a: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endParaRPr lang="en-US" sz="2400" b="1" dirty="0" smtClean="0">
              <a:solidFill>
                <a:srgbClr val="002060"/>
              </a:solidFill>
            </a:endParaRPr>
          </a:p>
          <a:p>
            <a:pPr marL="342900" indent="-342900">
              <a:buFont typeface="Wingdings" panose="05000000000000000000" pitchFamily="2" charset="2"/>
              <a:buChar char="ü"/>
            </a:pPr>
            <a:r>
              <a:rPr lang="en-US" sz="2400" b="1" dirty="0" smtClean="0">
                <a:solidFill>
                  <a:srgbClr val="002060"/>
                </a:solidFill>
              </a:rPr>
              <a:t>Glandular, </a:t>
            </a:r>
            <a:r>
              <a:rPr lang="en-US" sz="2400" b="1" dirty="0" err="1" smtClean="0">
                <a:solidFill>
                  <a:srgbClr val="002060"/>
                </a:solidFill>
              </a:rPr>
              <a:t>sarcomatoid</a:t>
            </a:r>
            <a:r>
              <a:rPr lang="en-US" sz="2400" b="1" dirty="0" smtClean="0">
                <a:solidFill>
                  <a:srgbClr val="002060"/>
                </a:solidFill>
              </a:rPr>
              <a:t> and small cell </a:t>
            </a:r>
            <a:r>
              <a:rPr lang="en-US" sz="2400" b="1" dirty="0" err="1" smtClean="0">
                <a:solidFill>
                  <a:srgbClr val="002060"/>
                </a:solidFill>
              </a:rPr>
              <a:t>uc</a:t>
            </a:r>
            <a:r>
              <a:rPr lang="en-US" sz="2400" b="1" dirty="0" smtClean="0">
                <a:solidFill>
                  <a:srgbClr val="002060"/>
                </a:solidFill>
              </a:rPr>
              <a:t> are mostly her-2 negative.</a:t>
            </a:r>
          </a:p>
          <a:p>
            <a:pPr marL="342900" indent="-342900">
              <a:buFont typeface="Wingdings" panose="05000000000000000000" pitchFamily="2" charset="2"/>
              <a:buChar char="ü"/>
            </a:pPr>
            <a:endParaRPr lang="en-US" sz="2400" b="1" dirty="0">
              <a:solidFill>
                <a:srgbClr val="002060"/>
              </a:solidFill>
            </a:endParaRPr>
          </a:p>
          <a:p>
            <a:pPr marL="342900" indent="-342900">
              <a:buFont typeface="Wingdings" panose="05000000000000000000" pitchFamily="2" charset="2"/>
              <a:buChar char="ü"/>
            </a:pPr>
            <a:r>
              <a:rPr lang="en-US" sz="2400" b="1" dirty="0" smtClean="0">
                <a:solidFill>
                  <a:srgbClr val="002060"/>
                </a:solidFill>
              </a:rPr>
              <a:t>Urothelial bladder </a:t>
            </a:r>
            <a:r>
              <a:rPr lang="en-US" sz="2400" b="1" dirty="0">
                <a:solidFill>
                  <a:srgbClr val="002060"/>
                </a:solidFill>
              </a:rPr>
              <a:t>carcinomas with Her-2  3+ expression have the best clinical benefits with anti Her-2 therapy (T-</a:t>
            </a:r>
            <a:r>
              <a:rPr lang="en-US" sz="2400" b="1" dirty="0" err="1">
                <a:solidFill>
                  <a:srgbClr val="002060"/>
                </a:solidFill>
              </a:rPr>
              <a:t>Dx</a:t>
            </a:r>
            <a:r>
              <a:rPr lang="en-US" sz="2400" b="1" dirty="0">
                <a:solidFill>
                  <a:srgbClr val="002060"/>
                </a:solidFill>
              </a:rPr>
              <a:t>)</a:t>
            </a:r>
            <a:endParaRPr lang="en-US" sz="2400" b="1" dirty="0" smtClean="0">
              <a:solidFill>
                <a:srgbClr val="002060"/>
              </a:solidFill>
            </a:endParaRPr>
          </a:p>
          <a:p>
            <a:pPr marL="342900" indent="-342900">
              <a:buFont typeface="Wingdings" panose="05000000000000000000" pitchFamily="2" charset="2"/>
              <a:buChar char="ü"/>
            </a:pPr>
            <a:endParaRPr lang="en-US" sz="2000" b="1" dirty="0" smtClean="0">
              <a:solidFill>
                <a:srgbClr val="002060"/>
              </a:solidFill>
            </a:endParaRPr>
          </a:p>
          <a:p>
            <a:pPr marL="342900" indent="-342900">
              <a:buFont typeface="Wingdings" panose="05000000000000000000" pitchFamily="2" charset="2"/>
              <a:buChar char="ü"/>
            </a:pPr>
            <a:endParaRPr lang="pt-BR" sz="2000" b="1" dirty="0">
              <a:solidFill>
                <a:srgbClr val="002060"/>
              </a:solidFill>
            </a:endParaRPr>
          </a:p>
        </p:txBody>
      </p:sp>
      <p:sp>
        <p:nvSpPr>
          <p:cNvPr id="13" name="Retângulo 12"/>
          <p:cNvSpPr/>
          <p:nvPr/>
        </p:nvSpPr>
        <p:spPr>
          <a:xfrm>
            <a:off x="575188" y="1529226"/>
            <a:ext cx="9999406" cy="584775"/>
          </a:xfrm>
          <a:prstGeom prst="rect">
            <a:avLst/>
          </a:prstGeom>
        </p:spPr>
        <p:txBody>
          <a:bodyPr wrap="square">
            <a:spAutoFit/>
          </a:bodyPr>
          <a:lstStyle/>
          <a:p>
            <a:r>
              <a:rPr lang="en-US" sz="3200" b="1" dirty="0" smtClean="0">
                <a:solidFill>
                  <a:srgbClr val="FF6600"/>
                </a:solidFill>
              </a:rPr>
              <a:t>SUMMARY</a:t>
            </a:r>
            <a:endParaRPr lang="en-US" sz="3200" b="1" i="0" dirty="0">
              <a:solidFill>
                <a:srgbClr val="FF6600"/>
              </a:solidFill>
              <a:effectLst/>
            </a:endParaRPr>
          </a:p>
        </p:txBody>
      </p:sp>
    </p:spTree>
    <p:extLst>
      <p:ext uri="{BB962C8B-B14F-4D97-AF65-F5344CB8AC3E}">
        <p14:creationId xmlns:p14="http://schemas.microsoft.com/office/powerpoint/2010/main" val="1564707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7" name="Imagem 6"/>
          <p:cNvPicPr>
            <a:picLocks noChangeAspect="1"/>
          </p:cNvPicPr>
          <p:nvPr/>
        </p:nvPicPr>
        <p:blipFill>
          <a:blip r:embed="rId4"/>
          <a:stretch>
            <a:fillRect/>
          </a:stretch>
        </p:blipFill>
        <p:spPr>
          <a:xfrm>
            <a:off x="2630326" y="2018215"/>
            <a:ext cx="12013521" cy="8112166"/>
          </a:xfrm>
          <a:prstGeom prst="rect">
            <a:avLst/>
          </a:prstGeom>
        </p:spPr>
      </p:pic>
      <p:pic>
        <p:nvPicPr>
          <p:cNvPr id="2" name="Imagem 1"/>
          <p:cNvPicPr>
            <a:picLocks noChangeAspect="1"/>
          </p:cNvPicPr>
          <p:nvPr/>
        </p:nvPicPr>
        <p:blipFill>
          <a:blip r:embed="rId5"/>
          <a:stretch>
            <a:fillRect/>
          </a:stretch>
        </p:blipFill>
        <p:spPr>
          <a:xfrm>
            <a:off x="5979712" y="85113"/>
            <a:ext cx="4791384" cy="1933102"/>
          </a:xfrm>
          <a:prstGeom prst="rect">
            <a:avLst/>
          </a:prstGeom>
        </p:spPr>
      </p:pic>
    </p:spTree>
    <p:extLst>
      <p:ext uri="{BB962C8B-B14F-4D97-AF65-F5344CB8AC3E}">
        <p14:creationId xmlns:p14="http://schemas.microsoft.com/office/powerpoint/2010/main" val="3857665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3" name="Imagem 2"/>
          <p:cNvPicPr>
            <a:picLocks noChangeAspect="1"/>
          </p:cNvPicPr>
          <p:nvPr/>
        </p:nvPicPr>
        <p:blipFill rotWithShape="1">
          <a:blip r:embed="rId4"/>
          <a:srcRect t="12679" b="5098"/>
          <a:stretch/>
        </p:blipFill>
        <p:spPr>
          <a:xfrm>
            <a:off x="1" y="564777"/>
            <a:ext cx="18288000" cy="8458200"/>
          </a:xfrm>
          <a:prstGeom prst="rect">
            <a:avLst/>
          </a:prstGeom>
        </p:spPr>
      </p:pic>
    </p:spTree>
    <p:extLst>
      <p:ext uri="{BB962C8B-B14F-4D97-AF65-F5344CB8AC3E}">
        <p14:creationId xmlns:p14="http://schemas.microsoft.com/office/powerpoint/2010/main" val="4082853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9041" y="191443"/>
            <a:ext cx="12503505" cy="1216131"/>
          </a:xfrm>
        </p:spPr>
        <p:txBody>
          <a:bodyPr/>
          <a:lstStyle/>
          <a:p>
            <a:r>
              <a:rPr lang="pt-BR" sz="4800" dirty="0" smtClean="0"/>
              <a:t>HER-2 AGNOSTIC TRAZTUZUMAB DERUXTECAN</a:t>
            </a:r>
            <a:endParaRPr lang="pt-BR" sz="4800" dirty="0"/>
          </a:p>
        </p:txBody>
      </p:sp>
      <p:pic>
        <p:nvPicPr>
          <p:cNvPr id="4" name="Imagem 3"/>
          <p:cNvPicPr>
            <a:picLocks noChangeAspect="1"/>
          </p:cNvPicPr>
          <p:nvPr>
            <p:custDataLst>
              <p:custData r:id="rId1"/>
            </p:custDataLst>
          </p:nvPr>
        </p:nvPicPr>
        <p:blipFill>
          <a:blip r:embed="rId3" cstate="print">
            <a:extLst>
              <a:ext uri="{28A0092B-C50C-407E-A947-70E740481C1C}">
                <a14:useLocalDpi xmlns:a14="http://schemas.microsoft.com/office/drawing/2010/main" val="0"/>
              </a:ext>
            </a:extLst>
          </a:blip>
          <a:stretch>
            <a:fillRect/>
          </a:stretch>
        </p:blipFill>
        <p:spPr>
          <a:xfrm>
            <a:off x="1" y="1661040"/>
            <a:ext cx="2757714" cy="480167"/>
          </a:xfrm>
          <a:prstGeom prst="rect">
            <a:avLst/>
          </a:prstGeom>
        </p:spPr>
      </p:pic>
      <p:pic>
        <p:nvPicPr>
          <p:cNvPr id="8" name="Imagem 7"/>
          <p:cNvPicPr>
            <a:picLocks noChangeAspect="1"/>
          </p:cNvPicPr>
          <p:nvPr/>
        </p:nvPicPr>
        <p:blipFill>
          <a:blip r:embed="rId4"/>
          <a:stretch>
            <a:fillRect/>
          </a:stretch>
        </p:blipFill>
        <p:spPr>
          <a:xfrm>
            <a:off x="6656673" y="3535770"/>
            <a:ext cx="4943475" cy="5086350"/>
          </a:xfrm>
          <a:prstGeom prst="rect">
            <a:avLst/>
          </a:prstGeom>
        </p:spPr>
      </p:pic>
      <p:pic>
        <p:nvPicPr>
          <p:cNvPr id="10" name="Imagem 9"/>
          <p:cNvPicPr>
            <a:picLocks noChangeAspect="1"/>
          </p:cNvPicPr>
          <p:nvPr/>
        </p:nvPicPr>
        <p:blipFill>
          <a:blip r:embed="rId5"/>
          <a:stretch>
            <a:fillRect/>
          </a:stretch>
        </p:blipFill>
        <p:spPr>
          <a:xfrm>
            <a:off x="11600150" y="1740308"/>
            <a:ext cx="6448425" cy="3590925"/>
          </a:xfrm>
          <a:prstGeom prst="rect">
            <a:avLst/>
          </a:prstGeom>
        </p:spPr>
      </p:pic>
      <p:pic>
        <p:nvPicPr>
          <p:cNvPr id="13" name="Imagem 12"/>
          <p:cNvPicPr>
            <a:picLocks noChangeAspect="1"/>
          </p:cNvPicPr>
          <p:nvPr/>
        </p:nvPicPr>
        <p:blipFill>
          <a:blip r:embed="rId6"/>
          <a:stretch>
            <a:fillRect/>
          </a:stretch>
        </p:blipFill>
        <p:spPr>
          <a:xfrm>
            <a:off x="11600149" y="5331232"/>
            <a:ext cx="6448425" cy="4496469"/>
          </a:xfrm>
          <a:prstGeom prst="rect">
            <a:avLst/>
          </a:prstGeom>
        </p:spPr>
      </p:pic>
      <p:sp>
        <p:nvSpPr>
          <p:cNvPr id="14" name="Retângulo 13"/>
          <p:cNvSpPr/>
          <p:nvPr/>
        </p:nvSpPr>
        <p:spPr>
          <a:xfrm>
            <a:off x="5898362" y="9994612"/>
            <a:ext cx="10539745" cy="584775"/>
          </a:xfrm>
          <a:prstGeom prst="rect">
            <a:avLst/>
          </a:prstGeom>
        </p:spPr>
        <p:txBody>
          <a:bodyPr wrap="none">
            <a:spAutoFit/>
          </a:bodyPr>
          <a:lstStyle/>
          <a:p>
            <a:r>
              <a:rPr lang="nl-NL" sz="1400" b="1" dirty="0">
                <a:solidFill>
                  <a:schemeClr val="bg1"/>
                </a:solidFill>
              </a:rPr>
              <a:t>Meric-Bernstam F, et al. J Clin Oncol. 2024 Jan 1;42(1):</a:t>
            </a:r>
            <a:r>
              <a:rPr lang="nl-NL" sz="1400" b="1" dirty="0" smtClean="0">
                <a:solidFill>
                  <a:schemeClr val="bg1"/>
                </a:solidFill>
              </a:rPr>
              <a:t>47-58; </a:t>
            </a:r>
            <a:r>
              <a:rPr lang="fr-FR" sz="1400" b="1" i="1" dirty="0">
                <a:solidFill>
                  <a:schemeClr val="bg1"/>
                </a:solidFill>
              </a:rPr>
              <a:t>Nat Commun</a:t>
            </a:r>
            <a:r>
              <a:rPr lang="fr-FR" sz="1400" b="1" dirty="0">
                <a:solidFill>
                  <a:schemeClr val="bg1"/>
                </a:solidFill>
              </a:rPr>
              <a:t> 14, 3332 (2023</a:t>
            </a:r>
            <a:r>
              <a:rPr lang="fr-FR" sz="1400" b="1" dirty="0" smtClean="0">
                <a:solidFill>
                  <a:schemeClr val="bg1"/>
                </a:solidFill>
              </a:rPr>
              <a:t>); </a:t>
            </a:r>
            <a:r>
              <a:rPr lang="it-IT" sz="1400" b="1" dirty="0">
                <a:solidFill>
                  <a:schemeClr val="bg1"/>
                </a:solidFill>
                <a:latin typeface="BlinkMacSystemFont"/>
              </a:rPr>
              <a:t>J Clin Oncol. 2023 Nov 1;41(31):4852-4863</a:t>
            </a:r>
            <a:endParaRPr lang="pt-BR" sz="1400" b="1" dirty="0">
              <a:solidFill>
                <a:schemeClr val="bg1"/>
              </a:solidFill>
            </a:endParaRPr>
          </a:p>
          <a:p>
            <a:r>
              <a:rPr lang="nl-NL" b="1" dirty="0" smtClean="0">
                <a:solidFill>
                  <a:schemeClr val="bg1"/>
                </a:solidFill>
              </a:rPr>
              <a:t>  </a:t>
            </a:r>
            <a:endParaRPr lang="pt-BR" dirty="0"/>
          </a:p>
        </p:txBody>
      </p:sp>
      <p:sp>
        <p:nvSpPr>
          <p:cNvPr id="15" name="CaixaDeTexto 14"/>
          <p:cNvSpPr txBox="1"/>
          <p:nvPr/>
        </p:nvSpPr>
        <p:spPr>
          <a:xfrm>
            <a:off x="1" y="2881745"/>
            <a:ext cx="6373090" cy="3416320"/>
          </a:xfrm>
          <a:prstGeom prst="rect">
            <a:avLst/>
          </a:prstGeom>
          <a:noFill/>
        </p:spPr>
        <p:txBody>
          <a:bodyPr wrap="square" rtlCol="0">
            <a:spAutoFit/>
          </a:bodyPr>
          <a:lstStyle/>
          <a:p>
            <a:pPr marL="285750" indent="-285750">
              <a:buFontTx/>
              <a:buChar char="-"/>
            </a:pPr>
            <a:r>
              <a:rPr lang="en-US" b="1" dirty="0" smtClean="0"/>
              <a:t>Based on these 3 studies Her-2 T-</a:t>
            </a:r>
            <a:r>
              <a:rPr lang="en-US" b="1" dirty="0" err="1" smtClean="0"/>
              <a:t>DXd</a:t>
            </a:r>
            <a:r>
              <a:rPr lang="en-US" b="1" dirty="0" smtClean="0"/>
              <a:t> was approved of agnostic therapy for </a:t>
            </a:r>
            <a:r>
              <a:rPr lang="en-US" b="1" dirty="0" err="1" smtClean="0"/>
              <a:t>advandced</a:t>
            </a:r>
            <a:r>
              <a:rPr lang="en-US" b="1" dirty="0" smtClean="0"/>
              <a:t> tumors that produces high levels of Her-2 </a:t>
            </a:r>
            <a:r>
              <a:rPr lang="en-US" b="1" dirty="0" smtClean="0"/>
              <a:t>protein her-2 3+) </a:t>
            </a:r>
            <a:r>
              <a:rPr lang="en-US" b="1" dirty="0" smtClean="0"/>
              <a:t>that were submitted at least by 1 previous therapy.</a:t>
            </a:r>
          </a:p>
          <a:p>
            <a:pPr marL="285750" indent="-285750">
              <a:buFontTx/>
              <a:buChar char="-"/>
            </a:pPr>
            <a:endParaRPr lang="en-US" b="1" dirty="0"/>
          </a:p>
          <a:p>
            <a:pPr marL="285750" indent="-285750">
              <a:buFontTx/>
              <a:buChar char="-"/>
            </a:pPr>
            <a:r>
              <a:rPr lang="en-US" b="1" dirty="0" smtClean="0"/>
              <a:t>Exceptions for indication.</a:t>
            </a:r>
          </a:p>
          <a:p>
            <a:r>
              <a:rPr lang="en-US" b="1" dirty="0"/>
              <a:t> </a:t>
            </a:r>
            <a:r>
              <a:rPr lang="en-US" b="1" dirty="0" smtClean="0"/>
              <a:t>    . NSCLC that the indication is Her-2 mutation.</a:t>
            </a:r>
          </a:p>
          <a:p>
            <a:r>
              <a:rPr lang="en-US" b="1" dirty="0"/>
              <a:t> </a:t>
            </a:r>
            <a:r>
              <a:rPr lang="en-US" b="1" dirty="0" smtClean="0"/>
              <a:t>    . CRC: Her-2 3+.</a:t>
            </a:r>
          </a:p>
          <a:p>
            <a:endParaRPr lang="en-US" b="1" dirty="0" smtClean="0"/>
          </a:p>
          <a:p>
            <a:r>
              <a:rPr lang="en-US" b="1" dirty="0" smtClean="0"/>
              <a:t>-   The samples should be analyzed using ASCO/CAP GI.</a:t>
            </a:r>
          </a:p>
          <a:p>
            <a:pPr marL="285750" indent="-285750">
              <a:buFontTx/>
              <a:buChar char="-"/>
            </a:pPr>
            <a:endParaRPr lang="en-US" dirty="0"/>
          </a:p>
          <a:p>
            <a:pPr marL="285750" indent="-285750">
              <a:buFontTx/>
              <a:buChar char="-"/>
            </a:pPr>
            <a:endParaRPr lang="pt-BR" dirty="0"/>
          </a:p>
        </p:txBody>
      </p:sp>
      <p:pic>
        <p:nvPicPr>
          <p:cNvPr id="17" name="Imagem 16"/>
          <p:cNvPicPr>
            <a:picLocks noChangeAspect="1"/>
          </p:cNvPicPr>
          <p:nvPr/>
        </p:nvPicPr>
        <p:blipFill>
          <a:blip r:embed="rId7"/>
          <a:stretch>
            <a:fillRect/>
          </a:stretch>
        </p:blipFill>
        <p:spPr>
          <a:xfrm>
            <a:off x="227970" y="6070953"/>
            <a:ext cx="5917152" cy="2821050"/>
          </a:xfrm>
          <a:prstGeom prst="rect">
            <a:avLst/>
          </a:prstGeom>
        </p:spPr>
      </p:pic>
    </p:spTree>
    <p:extLst>
      <p:ext uri="{BB962C8B-B14F-4D97-AF65-F5344CB8AC3E}">
        <p14:creationId xmlns:p14="http://schemas.microsoft.com/office/powerpoint/2010/main" val="15077498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41418" y="4008482"/>
            <a:ext cx="13716000" cy="1135018"/>
          </a:xfrm>
        </p:spPr>
        <p:txBody>
          <a:bodyPr/>
          <a:lstStyle/>
          <a:p>
            <a:r>
              <a:rPr lang="pt-BR" dirty="0" err="1"/>
              <a:t>Thank</a:t>
            </a:r>
            <a:r>
              <a:rPr lang="pt-BR" dirty="0"/>
              <a:t> </a:t>
            </a:r>
            <a:r>
              <a:rPr lang="pt-BR" dirty="0" err="1"/>
              <a:t>You</a:t>
            </a:r>
            <a:r>
              <a:rPr lang="pt-BR" dirty="0"/>
              <a:t>!</a:t>
            </a:r>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69436" y="5143500"/>
            <a:ext cx="7859964" cy="620938"/>
          </a:xfrm>
          <a:prstGeom prst="rect">
            <a:avLst/>
          </a:prstGeom>
        </p:spPr>
      </p:pic>
      <p:sp>
        <p:nvSpPr>
          <p:cNvPr id="3" name="CaixaDeTexto 2"/>
          <p:cNvSpPr txBox="1"/>
          <p:nvPr/>
        </p:nvSpPr>
        <p:spPr>
          <a:xfrm>
            <a:off x="5514109" y="5906762"/>
            <a:ext cx="10316927" cy="2862322"/>
          </a:xfrm>
          <a:prstGeom prst="rect">
            <a:avLst/>
          </a:prstGeom>
          <a:noFill/>
        </p:spPr>
        <p:txBody>
          <a:bodyPr wrap="square" rtlCol="0">
            <a:spAutoFit/>
          </a:bodyPr>
          <a:lstStyle/>
          <a:p>
            <a:r>
              <a:rPr lang="en-US" sz="3600" b="1" dirty="0" smtClean="0">
                <a:solidFill>
                  <a:schemeClr val="bg1"/>
                </a:solidFill>
              </a:rPr>
              <a:t>CRISTOVAM SCAPULATEMPO NETO</a:t>
            </a:r>
          </a:p>
          <a:p>
            <a:endParaRPr lang="en-US" sz="3600" b="1" dirty="0">
              <a:solidFill>
                <a:schemeClr val="bg1"/>
              </a:solidFill>
            </a:endParaRPr>
          </a:p>
          <a:p>
            <a:r>
              <a:rPr lang="en-US" sz="3600" b="1" dirty="0" smtClean="0">
                <a:solidFill>
                  <a:schemeClr val="bg1"/>
                </a:solidFill>
              </a:rPr>
              <a:t>11-992422218</a:t>
            </a:r>
          </a:p>
          <a:p>
            <a:endParaRPr lang="en-US" sz="3600" b="1" dirty="0">
              <a:solidFill>
                <a:schemeClr val="bg1"/>
              </a:solidFill>
            </a:endParaRPr>
          </a:p>
          <a:p>
            <a:r>
              <a:rPr lang="en-US" sz="3600" b="1" dirty="0">
                <a:solidFill>
                  <a:schemeClr val="bg1"/>
                </a:solidFill>
              </a:rPr>
              <a:t>c</a:t>
            </a:r>
            <a:r>
              <a:rPr lang="en-US" sz="3600" b="1" dirty="0" smtClean="0">
                <a:solidFill>
                  <a:schemeClr val="bg1"/>
                </a:solidFill>
              </a:rPr>
              <a:t>ristovam.neto@altadiagnosticos.com.br</a:t>
            </a:r>
            <a:endParaRPr lang="pt-BR" sz="3600" b="1" dirty="0">
              <a:solidFill>
                <a:schemeClr val="bg1"/>
              </a:solidFill>
            </a:endParaRPr>
          </a:p>
        </p:txBody>
      </p:sp>
    </p:spTree>
    <p:extLst>
      <p:ext uri="{BB962C8B-B14F-4D97-AF65-F5344CB8AC3E}">
        <p14:creationId xmlns:p14="http://schemas.microsoft.com/office/powerpoint/2010/main" val="3531161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752479" y="9925498"/>
            <a:ext cx="2679011" cy="369332"/>
          </a:xfrm>
          <a:prstGeom prst="rect">
            <a:avLst/>
          </a:prstGeom>
        </p:spPr>
        <p:txBody>
          <a:bodyPr wrap="square">
            <a:spAutoFit/>
          </a:bodyPr>
          <a:lstStyle/>
          <a:p>
            <a:r>
              <a:rPr lang="fr-FR" b="1" dirty="0">
                <a:solidFill>
                  <a:schemeClr val="bg1"/>
                </a:solidFill>
              </a:rPr>
              <a:t> </a:t>
            </a:r>
            <a:r>
              <a:rPr lang="pt-BR" b="1" i="1" dirty="0" err="1">
                <a:solidFill>
                  <a:schemeClr val="bg1"/>
                </a:solidFill>
              </a:rPr>
              <a:t>Cancers</a:t>
            </a:r>
            <a:r>
              <a:rPr lang="pt-BR" b="1" dirty="0">
                <a:solidFill>
                  <a:schemeClr val="bg1"/>
                </a:solidFill>
              </a:rPr>
              <a:t> 2021, </a:t>
            </a:r>
            <a:r>
              <a:rPr lang="pt-BR" b="1" i="1" dirty="0">
                <a:solidFill>
                  <a:schemeClr val="bg1"/>
                </a:solidFill>
              </a:rPr>
              <a:t>13</a:t>
            </a:r>
            <a:r>
              <a:rPr lang="pt-BR" b="1" dirty="0">
                <a:solidFill>
                  <a:schemeClr val="bg1"/>
                </a:solidFill>
              </a:rPr>
              <a:t>(1), 44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13" name="Retângulo 12"/>
          <p:cNvSpPr/>
          <p:nvPr/>
        </p:nvSpPr>
        <p:spPr>
          <a:xfrm>
            <a:off x="1378857" y="1020533"/>
            <a:ext cx="12078928" cy="1754326"/>
          </a:xfrm>
          <a:prstGeom prst="rect">
            <a:avLst/>
          </a:prstGeom>
        </p:spPr>
        <p:txBody>
          <a:bodyPr wrap="square">
            <a:spAutoFit/>
          </a:bodyPr>
          <a:lstStyle/>
          <a:p>
            <a:r>
              <a:rPr lang="en-US" sz="3600" b="1" dirty="0">
                <a:solidFill>
                  <a:srgbClr val="002060"/>
                </a:solidFill>
              </a:rPr>
              <a:t>HER2 Status in High-Risk Endometrial Cancers (PORTEC-3): Relationship with </a:t>
            </a:r>
            <a:r>
              <a:rPr lang="en-US" sz="3600" b="1" dirty="0" err="1">
                <a:solidFill>
                  <a:srgbClr val="002060"/>
                </a:solidFill>
              </a:rPr>
              <a:t>Histotype</a:t>
            </a:r>
            <a:r>
              <a:rPr lang="en-US" sz="3600" b="1" dirty="0">
                <a:solidFill>
                  <a:srgbClr val="002060"/>
                </a:solidFill>
              </a:rPr>
              <a:t>, Molecular Classification, and Clinical Outcomes</a:t>
            </a:r>
            <a:endParaRPr lang="en-US" sz="3600" b="1" i="0" dirty="0">
              <a:solidFill>
                <a:srgbClr val="002060"/>
              </a:solidFill>
              <a:effectLst/>
            </a:endParaRPr>
          </a:p>
        </p:txBody>
      </p:sp>
      <p:pic>
        <p:nvPicPr>
          <p:cNvPr id="3" name="Imagem 2"/>
          <p:cNvPicPr>
            <a:picLocks noChangeAspect="1"/>
          </p:cNvPicPr>
          <p:nvPr/>
        </p:nvPicPr>
        <p:blipFill>
          <a:blip r:embed="rId5"/>
          <a:stretch>
            <a:fillRect/>
          </a:stretch>
        </p:blipFill>
        <p:spPr>
          <a:xfrm>
            <a:off x="360219" y="2674603"/>
            <a:ext cx="7934970" cy="5582706"/>
          </a:xfrm>
          <a:prstGeom prst="rect">
            <a:avLst/>
          </a:prstGeom>
        </p:spPr>
      </p:pic>
      <p:pic>
        <p:nvPicPr>
          <p:cNvPr id="5" name="Imagem 4"/>
          <p:cNvPicPr>
            <a:picLocks noChangeAspect="1"/>
          </p:cNvPicPr>
          <p:nvPr/>
        </p:nvPicPr>
        <p:blipFill>
          <a:blip r:embed="rId6"/>
          <a:stretch>
            <a:fillRect/>
          </a:stretch>
        </p:blipFill>
        <p:spPr>
          <a:xfrm>
            <a:off x="10047575" y="2674603"/>
            <a:ext cx="7115175" cy="6943725"/>
          </a:xfrm>
          <a:prstGeom prst="rect">
            <a:avLst/>
          </a:prstGeom>
        </p:spPr>
      </p:pic>
      <p:sp>
        <p:nvSpPr>
          <p:cNvPr id="11" name="Retângulo 10"/>
          <p:cNvSpPr/>
          <p:nvPr/>
        </p:nvSpPr>
        <p:spPr>
          <a:xfrm>
            <a:off x="10443820" y="5818909"/>
            <a:ext cx="5718449"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7"/>
          <a:stretch>
            <a:fillRect/>
          </a:stretch>
        </p:blipFill>
        <p:spPr>
          <a:xfrm>
            <a:off x="504304" y="8257341"/>
            <a:ext cx="6451588" cy="1925750"/>
          </a:xfrm>
          <a:prstGeom prst="rect">
            <a:avLst/>
          </a:prstGeom>
        </p:spPr>
      </p:pic>
      <p:cxnSp>
        <p:nvCxnSpPr>
          <p:cNvPr id="10" name="Conector reto 9"/>
          <p:cNvCxnSpPr/>
          <p:nvPr/>
        </p:nvCxnSpPr>
        <p:spPr>
          <a:xfrm>
            <a:off x="10443820" y="4419600"/>
            <a:ext cx="5599744"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10474212" y="4809899"/>
            <a:ext cx="5599744"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326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752479" y="9925498"/>
            <a:ext cx="2679011" cy="369332"/>
          </a:xfrm>
          <a:prstGeom prst="rect">
            <a:avLst/>
          </a:prstGeom>
        </p:spPr>
        <p:txBody>
          <a:bodyPr wrap="square">
            <a:spAutoFit/>
          </a:bodyPr>
          <a:lstStyle/>
          <a:p>
            <a:r>
              <a:rPr lang="fr-FR" b="1" dirty="0">
                <a:solidFill>
                  <a:schemeClr val="bg1"/>
                </a:solidFill>
              </a:rPr>
              <a:t> </a:t>
            </a:r>
            <a:r>
              <a:rPr lang="pt-BR" b="1" i="1" dirty="0" err="1">
                <a:solidFill>
                  <a:schemeClr val="bg1"/>
                </a:solidFill>
              </a:rPr>
              <a:t>Cancers</a:t>
            </a:r>
            <a:r>
              <a:rPr lang="pt-BR" b="1" dirty="0">
                <a:solidFill>
                  <a:schemeClr val="bg1"/>
                </a:solidFill>
              </a:rPr>
              <a:t> 2021, </a:t>
            </a:r>
            <a:r>
              <a:rPr lang="pt-BR" b="1" i="1" dirty="0">
                <a:solidFill>
                  <a:schemeClr val="bg1"/>
                </a:solidFill>
              </a:rPr>
              <a:t>13</a:t>
            </a:r>
            <a:r>
              <a:rPr lang="pt-BR" b="1" dirty="0">
                <a:solidFill>
                  <a:schemeClr val="bg1"/>
                </a:solidFill>
              </a:rPr>
              <a:t>(1), 44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13" name="Retângulo 12"/>
          <p:cNvSpPr/>
          <p:nvPr/>
        </p:nvSpPr>
        <p:spPr>
          <a:xfrm>
            <a:off x="1378857" y="1020533"/>
            <a:ext cx="12078928" cy="1754326"/>
          </a:xfrm>
          <a:prstGeom prst="rect">
            <a:avLst/>
          </a:prstGeom>
        </p:spPr>
        <p:txBody>
          <a:bodyPr wrap="square">
            <a:spAutoFit/>
          </a:bodyPr>
          <a:lstStyle/>
          <a:p>
            <a:r>
              <a:rPr lang="en-US" sz="3600" b="1" dirty="0">
                <a:solidFill>
                  <a:srgbClr val="002060"/>
                </a:solidFill>
              </a:rPr>
              <a:t>HER2 Status in High-Risk Endometrial Cancers (PORTEC-3): Relationship with </a:t>
            </a:r>
            <a:r>
              <a:rPr lang="en-US" sz="3600" b="1" dirty="0" err="1">
                <a:solidFill>
                  <a:srgbClr val="002060"/>
                </a:solidFill>
              </a:rPr>
              <a:t>Histotype</a:t>
            </a:r>
            <a:r>
              <a:rPr lang="en-US" sz="3600" b="1" dirty="0">
                <a:solidFill>
                  <a:srgbClr val="002060"/>
                </a:solidFill>
              </a:rPr>
              <a:t>, Molecular Classification, and Clinical Outcomes</a:t>
            </a:r>
            <a:endParaRPr lang="en-US" sz="3600" b="1" i="0" dirty="0">
              <a:solidFill>
                <a:srgbClr val="002060"/>
              </a:solidFill>
              <a:effectLst/>
            </a:endParaRPr>
          </a:p>
        </p:txBody>
      </p:sp>
      <p:pic>
        <p:nvPicPr>
          <p:cNvPr id="7" name="Imagem 6"/>
          <p:cNvPicPr>
            <a:picLocks noChangeAspect="1"/>
          </p:cNvPicPr>
          <p:nvPr/>
        </p:nvPicPr>
        <p:blipFill>
          <a:blip r:embed="rId5"/>
          <a:stretch>
            <a:fillRect/>
          </a:stretch>
        </p:blipFill>
        <p:spPr>
          <a:xfrm>
            <a:off x="0" y="2905984"/>
            <a:ext cx="6511707" cy="6556231"/>
          </a:xfrm>
          <a:prstGeom prst="rect">
            <a:avLst/>
          </a:prstGeom>
        </p:spPr>
      </p:pic>
      <p:pic>
        <p:nvPicPr>
          <p:cNvPr id="10" name="Imagem 9"/>
          <p:cNvPicPr>
            <a:picLocks noChangeAspect="1"/>
          </p:cNvPicPr>
          <p:nvPr/>
        </p:nvPicPr>
        <p:blipFill>
          <a:blip r:embed="rId6"/>
          <a:stretch>
            <a:fillRect/>
          </a:stretch>
        </p:blipFill>
        <p:spPr>
          <a:xfrm>
            <a:off x="7306107" y="4249654"/>
            <a:ext cx="10362349" cy="3868889"/>
          </a:xfrm>
          <a:prstGeom prst="rect">
            <a:avLst/>
          </a:prstGeom>
        </p:spPr>
      </p:pic>
      <p:sp>
        <p:nvSpPr>
          <p:cNvPr id="12" name="Retângulo 11"/>
          <p:cNvSpPr/>
          <p:nvPr/>
        </p:nvSpPr>
        <p:spPr>
          <a:xfrm>
            <a:off x="9060873" y="3560618"/>
            <a:ext cx="7370617" cy="466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smtClean="0"/>
              <a:t>Her-2 positive EC are </a:t>
            </a:r>
            <a:r>
              <a:rPr lang="pt-BR" dirty="0" err="1" smtClean="0"/>
              <a:t>mostly</a:t>
            </a:r>
            <a:r>
              <a:rPr lang="pt-BR" dirty="0" smtClean="0"/>
              <a:t> p53 </a:t>
            </a:r>
            <a:r>
              <a:rPr lang="pt-BR" dirty="0" err="1" smtClean="0"/>
              <a:t>abn</a:t>
            </a:r>
            <a:r>
              <a:rPr lang="pt-BR" dirty="0" smtClean="0"/>
              <a:t> molecular </a:t>
            </a:r>
            <a:r>
              <a:rPr lang="pt-BR" dirty="0" err="1" smtClean="0"/>
              <a:t>subtype</a:t>
            </a:r>
            <a:endParaRPr lang="pt-BR" dirty="0"/>
          </a:p>
        </p:txBody>
      </p:sp>
    </p:spTree>
    <p:extLst>
      <p:ext uri="{BB962C8B-B14F-4D97-AF65-F5344CB8AC3E}">
        <p14:creationId xmlns:p14="http://schemas.microsoft.com/office/powerpoint/2010/main" val="117226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13752479" y="9925498"/>
            <a:ext cx="2679011" cy="369332"/>
          </a:xfrm>
          <a:prstGeom prst="rect">
            <a:avLst/>
          </a:prstGeom>
        </p:spPr>
        <p:txBody>
          <a:bodyPr wrap="square">
            <a:spAutoFit/>
          </a:bodyPr>
          <a:lstStyle/>
          <a:p>
            <a:r>
              <a:rPr lang="fr-FR" b="1" dirty="0">
                <a:solidFill>
                  <a:schemeClr val="bg1"/>
                </a:solidFill>
              </a:rPr>
              <a:t> </a:t>
            </a:r>
            <a:r>
              <a:rPr lang="pt-BR" b="1" i="1" dirty="0" err="1">
                <a:solidFill>
                  <a:schemeClr val="bg1"/>
                </a:solidFill>
              </a:rPr>
              <a:t>Cancers</a:t>
            </a:r>
            <a:r>
              <a:rPr lang="pt-BR" b="1" dirty="0">
                <a:solidFill>
                  <a:schemeClr val="bg1"/>
                </a:solidFill>
              </a:rPr>
              <a:t> 2021, </a:t>
            </a:r>
            <a:r>
              <a:rPr lang="pt-BR" b="1" i="1" dirty="0">
                <a:solidFill>
                  <a:schemeClr val="bg1"/>
                </a:solidFill>
              </a:rPr>
              <a:t>13</a:t>
            </a:r>
            <a:r>
              <a:rPr lang="pt-BR" b="1" dirty="0">
                <a:solidFill>
                  <a:schemeClr val="bg1"/>
                </a:solidFill>
              </a:rPr>
              <a:t>(1), 44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13" name="Retângulo 12"/>
          <p:cNvSpPr/>
          <p:nvPr/>
        </p:nvSpPr>
        <p:spPr>
          <a:xfrm>
            <a:off x="1378857" y="1020533"/>
            <a:ext cx="12078928" cy="1754326"/>
          </a:xfrm>
          <a:prstGeom prst="rect">
            <a:avLst/>
          </a:prstGeom>
        </p:spPr>
        <p:txBody>
          <a:bodyPr wrap="square">
            <a:spAutoFit/>
          </a:bodyPr>
          <a:lstStyle/>
          <a:p>
            <a:r>
              <a:rPr lang="en-US" sz="3600" b="1" dirty="0">
                <a:solidFill>
                  <a:srgbClr val="002060"/>
                </a:solidFill>
              </a:rPr>
              <a:t>HER2 Status in High-Risk Endometrial Cancers (PORTEC-3): Relationship with </a:t>
            </a:r>
            <a:r>
              <a:rPr lang="en-US" sz="3600" b="1" dirty="0" err="1">
                <a:solidFill>
                  <a:srgbClr val="002060"/>
                </a:solidFill>
              </a:rPr>
              <a:t>Histotype</a:t>
            </a:r>
            <a:r>
              <a:rPr lang="en-US" sz="3600" b="1" dirty="0">
                <a:solidFill>
                  <a:srgbClr val="002060"/>
                </a:solidFill>
              </a:rPr>
              <a:t>, Molecular Classification, and Clinical Outcomes</a:t>
            </a:r>
            <a:endParaRPr lang="en-US" sz="3600" b="1" i="0" dirty="0">
              <a:solidFill>
                <a:srgbClr val="002060"/>
              </a:solidFill>
              <a:effectLst/>
            </a:endParaRPr>
          </a:p>
        </p:txBody>
      </p:sp>
      <p:pic>
        <p:nvPicPr>
          <p:cNvPr id="3" name="Imagem 2"/>
          <p:cNvPicPr>
            <a:picLocks noChangeAspect="1"/>
          </p:cNvPicPr>
          <p:nvPr/>
        </p:nvPicPr>
        <p:blipFill>
          <a:blip r:embed="rId5"/>
          <a:stretch>
            <a:fillRect/>
          </a:stretch>
        </p:blipFill>
        <p:spPr>
          <a:xfrm>
            <a:off x="6859340" y="2567041"/>
            <a:ext cx="10098623" cy="6736202"/>
          </a:xfrm>
          <a:prstGeom prst="rect">
            <a:avLst/>
          </a:prstGeom>
        </p:spPr>
      </p:pic>
      <p:sp>
        <p:nvSpPr>
          <p:cNvPr id="5" name="CaixaDeTexto 4"/>
          <p:cNvSpPr txBox="1"/>
          <p:nvPr/>
        </p:nvSpPr>
        <p:spPr>
          <a:xfrm>
            <a:off x="190388" y="4734813"/>
            <a:ext cx="6362812" cy="1384995"/>
          </a:xfrm>
          <a:prstGeom prst="rect">
            <a:avLst/>
          </a:prstGeom>
          <a:noFill/>
        </p:spPr>
        <p:txBody>
          <a:bodyPr wrap="square" rtlCol="0">
            <a:spAutoFit/>
          </a:bodyPr>
          <a:lstStyle/>
          <a:p>
            <a:r>
              <a:rPr lang="pt-BR" sz="2800" b="1" dirty="0" smtClean="0">
                <a:solidFill>
                  <a:srgbClr val="002060"/>
                </a:solidFill>
              </a:rPr>
              <a:t>- </a:t>
            </a:r>
            <a:r>
              <a:rPr lang="en-US" sz="2800" b="1" dirty="0">
                <a:solidFill>
                  <a:srgbClr val="002060"/>
                </a:solidFill>
              </a:rPr>
              <a:t>HER2 status did not have independent prognostic value for survival after correction for the molecular classification</a:t>
            </a:r>
            <a:endParaRPr lang="pt-BR" sz="2800" b="1" dirty="0">
              <a:solidFill>
                <a:srgbClr val="002060"/>
              </a:solidFill>
            </a:endParaRPr>
          </a:p>
        </p:txBody>
      </p:sp>
    </p:spTree>
    <p:extLst>
      <p:ext uri="{BB962C8B-B14F-4D97-AF65-F5344CB8AC3E}">
        <p14:creationId xmlns:p14="http://schemas.microsoft.com/office/powerpoint/2010/main" val="4238272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326723"/>
            <a:ext cx="13303045" cy="1216131"/>
          </a:xfrm>
        </p:spPr>
        <p:txBody>
          <a:bodyPr/>
          <a:lstStyle/>
          <a:p>
            <a:r>
              <a:rPr lang="pt-BR" sz="6000" dirty="0">
                <a:solidFill>
                  <a:schemeClr val="accent6">
                    <a:lumMod val="50000"/>
                  </a:schemeClr>
                </a:solidFill>
              </a:rPr>
              <a:t>HER-2 IN </a:t>
            </a:r>
            <a:r>
              <a:rPr lang="pt-BR" sz="6000" dirty="0" smtClean="0">
                <a:solidFill>
                  <a:schemeClr val="accent6">
                    <a:lumMod val="50000"/>
                  </a:schemeClr>
                </a:solidFill>
              </a:rPr>
              <a:t>ENDOMETRIAL CARCINOMAS</a:t>
            </a:r>
            <a:endParaRPr lang="pt-BR" sz="6000" dirty="0"/>
          </a:p>
        </p:txBody>
      </p:sp>
      <p:pic>
        <p:nvPicPr>
          <p:cNvPr id="4" name="Imagem 3"/>
          <p:cNvPicPr>
            <a:picLocks noChangeAspect="1"/>
          </p:cNvPicPr>
          <p:nvPr>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0" y="747022"/>
            <a:ext cx="2757714" cy="547022"/>
          </a:xfrm>
          <a:prstGeom prst="rect">
            <a:avLst/>
          </a:prstGeom>
        </p:spPr>
      </p:pic>
      <p:sp>
        <p:nvSpPr>
          <p:cNvPr id="19" name="Retângulo 18"/>
          <p:cNvSpPr/>
          <p:nvPr/>
        </p:nvSpPr>
        <p:spPr>
          <a:xfrm>
            <a:off x="8271164" y="9917668"/>
            <a:ext cx="9337964" cy="369332"/>
          </a:xfrm>
          <a:prstGeom prst="rect">
            <a:avLst/>
          </a:prstGeom>
        </p:spPr>
        <p:txBody>
          <a:bodyPr wrap="square">
            <a:spAutoFit/>
          </a:bodyPr>
          <a:lstStyle/>
          <a:p>
            <a:r>
              <a:rPr lang="da-DK" b="1" dirty="0" smtClean="0">
                <a:solidFill>
                  <a:schemeClr val="bg1"/>
                </a:solidFill>
              </a:rPr>
              <a:t> </a:t>
            </a:r>
            <a:r>
              <a:rPr lang="da-DK" b="1" dirty="0">
                <a:solidFill>
                  <a:schemeClr val="bg1"/>
                </a:solidFill>
              </a:rPr>
              <a:t>Mod Pathol. 2013 Dec;26(12):</a:t>
            </a:r>
            <a:r>
              <a:rPr lang="da-DK" b="1" dirty="0" smtClean="0">
                <a:solidFill>
                  <a:schemeClr val="bg1"/>
                </a:solidFill>
              </a:rPr>
              <a:t>1605-12</a:t>
            </a:r>
            <a:r>
              <a:rPr lang="en-US" b="1" dirty="0" smtClean="0">
                <a:solidFill>
                  <a:schemeClr val="bg1"/>
                </a:solidFill>
              </a:rPr>
              <a:t>, </a:t>
            </a:r>
            <a:r>
              <a:rPr lang="pt-BR" b="1" dirty="0" smtClean="0">
                <a:solidFill>
                  <a:schemeClr val="bg1"/>
                </a:solidFill>
              </a:rPr>
              <a:t> </a:t>
            </a:r>
            <a:r>
              <a:rPr lang="pt-BR" b="1" dirty="0" err="1">
                <a:solidFill>
                  <a:schemeClr val="bg1"/>
                </a:solidFill>
              </a:rPr>
              <a:t>Int</a:t>
            </a:r>
            <a:r>
              <a:rPr lang="pt-BR" b="1" dirty="0">
                <a:solidFill>
                  <a:schemeClr val="bg1"/>
                </a:solidFill>
              </a:rPr>
              <a:t> J </a:t>
            </a:r>
            <a:r>
              <a:rPr lang="pt-BR" b="1" dirty="0" err="1">
                <a:solidFill>
                  <a:schemeClr val="bg1"/>
                </a:solidFill>
              </a:rPr>
              <a:t>Gynecol</a:t>
            </a:r>
            <a:r>
              <a:rPr lang="pt-BR" b="1" dirty="0">
                <a:solidFill>
                  <a:schemeClr val="bg1"/>
                </a:solidFill>
              </a:rPr>
              <a:t> </a:t>
            </a:r>
            <a:r>
              <a:rPr lang="pt-BR" b="1" dirty="0" err="1">
                <a:solidFill>
                  <a:schemeClr val="bg1"/>
                </a:solidFill>
              </a:rPr>
              <a:t>Pathol</a:t>
            </a:r>
            <a:r>
              <a:rPr lang="pt-BR" b="1" dirty="0">
                <a:solidFill>
                  <a:schemeClr val="bg1"/>
                </a:solidFill>
              </a:rPr>
              <a:t>. 2024 Jan 1;43(1):4-14</a:t>
            </a:r>
          </a:p>
        </p:txBody>
      </p:sp>
      <p:sp>
        <p:nvSpPr>
          <p:cNvPr id="6" name="CaixaDeTexto 5"/>
          <p:cNvSpPr txBox="1"/>
          <p:nvPr/>
        </p:nvSpPr>
        <p:spPr>
          <a:xfrm>
            <a:off x="147484" y="3657600"/>
            <a:ext cx="6076335" cy="369332"/>
          </a:xfrm>
          <a:prstGeom prst="rect">
            <a:avLst/>
          </a:prstGeom>
          <a:noFill/>
        </p:spPr>
        <p:txBody>
          <a:bodyPr wrap="square" rtlCol="0">
            <a:spAutoFit/>
          </a:bodyPr>
          <a:lstStyle/>
          <a:p>
            <a:r>
              <a:rPr lang="pt-BR" dirty="0" smtClean="0"/>
              <a:t>- </a:t>
            </a:r>
            <a:endParaRPr lang="pt-BR" dirty="0"/>
          </a:p>
        </p:txBody>
      </p:sp>
      <p:sp>
        <p:nvSpPr>
          <p:cNvPr id="5" name="Retângulo 4"/>
          <p:cNvSpPr/>
          <p:nvPr/>
        </p:nvSpPr>
        <p:spPr>
          <a:xfrm>
            <a:off x="2663412" y="1713388"/>
            <a:ext cx="8842164" cy="707886"/>
          </a:xfrm>
          <a:prstGeom prst="rect">
            <a:avLst/>
          </a:prstGeom>
        </p:spPr>
        <p:txBody>
          <a:bodyPr wrap="none">
            <a:spAutoFit/>
          </a:bodyPr>
          <a:lstStyle/>
          <a:p>
            <a:r>
              <a:rPr lang="pt-BR" sz="4000" b="1" u="sng" dirty="0" err="1">
                <a:solidFill>
                  <a:srgbClr val="FF6600"/>
                </a:solidFill>
              </a:rPr>
              <a:t>Intratumoral</a:t>
            </a:r>
            <a:r>
              <a:rPr lang="pt-BR" sz="4000" b="1" u="sng" dirty="0">
                <a:solidFill>
                  <a:srgbClr val="FF6600"/>
                </a:solidFill>
              </a:rPr>
              <a:t> </a:t>
            </a:r>
            <a:r>
              <a:rPr lang="pt-BR" sz="4000" b="1" u="sng" dirty="0" err="1">
                <a:solidFill>
                  <a:srgbClr val="FF6600"/>
                </a:solidFill>
              </a:rPr>
              <a:t>staining</a:t>
            </a:r>
            <a:r>
              <a:rPr lang="pt-BR" sz="4000" b="1" u="sng" dirty="0">
                <a:solidFill>
                  <a:srgbClr val="FF6600"/>
                </a:solidFill>
              </a:rPr>
              <a:t> </a:t>
            </a:r>
            <a:r>
              <a:rPr lang="pt-BR" sz="4000" b="1" u="sng" dirty="0" err="1">
                <a:solidFill>
                  <a:srgbClr val="FF6600"/>
                </a:solidFill>
              </a:rPr>
              <a:t>heterogeneity</a:t>
            </a:r>
            <a:r>
              <a:rPr lang="pt-BR" sz="4000" b="1" u="sng" dirty="0">
                <a:solidFill>
                  <a:srgbClr val="FF6600"/>
                </a:solidFill>
              </a:rPr>
              <a:t> (ITH</a:t>
            </a:r>
            <a:r>
              <a:rPr lang="pt-BR" u="sng" dirty="0">
                <a:solidFill>
                  <a:srgbClr val="FF6600"/>
                </a:solidFill>
              </a:rPr>
              <a:t>)</a:t>
            </a:r>
          </a:p>
        </p:txBody>
      </p:sp>
      <p:sp>
        <p:nvSpPr>
          <p:cNvPr id="10" name="Retângulo 9"/>
          <p:cNvSpPr/>
          <p:nvPr/>
        </p:nvSpPr>
        <p:spPr>
          <a:xfrm>
            <a:off x="595746" y="4336473"/>
            <a:ext cx="10723418" cy="3108543"/>
          </a:xfrm>
          <a:prstGeom prst="rect">
            <a:avLst/>
          </a:prstGeom>
        </p:spPr>
        <p:txBody>
          <a:bodyPr wrap="square">
            <a:spAutoFit/>
          </a:bodyPr>
          <a:lstStyle/>
          <a:p>
            <a:r>
              <a:rPr lang="en-US" sz="2800" b="1" dirty="0" smtClean="0">
                <a:solidFill>
                  <a:srgbClr val="002060"/>
                </a:solidFill>
              </a:rPr>
              <a:t>• Defined </a:t>
            </a:r>
            <a:r>
              <a:rPr lang="en-US" sz="2800" b="1" dirty="0">
                <a:solidFill>
                  <a:srgbClr val="002060"/>
                </a:solidFill>
              </a:rPr>
              <a:t>as “the presence of at least two-degree difference in staining intensity (none to moderate, weak to strong or none to strong) involving at least 5% of tumor cells” </a:t>
            </a:r>
            <a:endParaRPr lang="en-US" sz="2800" b="1" dirty="0" smtClean="0">
              <a:solidFill>
                <a:srgbClr val="002060"/>
              </a:solidFill>
            </a:endParaRPr>
          </a:p>
          <a:p>
            <a:endParaRPr lang="en-US" sz="2800" b="1" dirty="0" smtClean="0">
              <a:solidFill>
                <a:srgbClr val="002060"/>
              </a:solidFill>
            </a:endParaRPr>
          </a:p>
          <a:p>
            <a:endParaRPr lang="en-US" sz="2800" b="1" dirty="0">
              <a:solidFill>
                <a:srgbClr val="002060"/>
              </a:solidFill>
            </a:endParaRPr>
          </a:p>
          <a:p>
            <a:r>
              <a:rPr lang="en-US" sz="2800" b="1" dirty="0" smtClean="0">
                <a:solidFill>
                  <a:srgbClr val="002060"/>
                </a:solidFill>
              </a:rPr>
              <a:t>• ITH </a:t>
            </a:r>
            <a:r>
              <a:rPr lang="en-US" sz="2800" b="1" dirty="0">
                <a:solidFill>
                  <a:srgbClr val="002060"/>
                </a:solidFill>
              </a:rPr>
              <a:t>was found to be present in 31% of serous carcinomas, including 53% of HER2-positive cases and 19% of HER2-negative cases </a:t>
            </a:r>
            <a:endParaRPr lang="pt-BR" sz="2800" b="1" dirty="0">
              <a:solidFill>
                <a:srgbClr val="002060"/>
              </a:solidFill>
            </a:endParaRPr>
          </a:p>
        </p:txBody>
      </p:sp>
      <p:pic>
        <p:nvPicPr>
          <p:cNvPr id="11" name="Imagem 10"/>
          <p:cNvPicPr>
            <a:picLocks noChangeAspect="1"/>
          </p:cNvPicPr>
          <p:nvPr/>
        </p:nvPicPr>
        <p:blipFill>
          <a:blip r:embed="rId5"/>
          <a:stretch>
            <a:fillRect/>
          </a:stretch>
        </p:blipFill>
        <p:spPr>
          <a:xfrm>
            <a:off x="12792941" y="1827728"/>
            <a:ext cx="5143500" cy="4029075"/>
          </a:xfrm>
          <a:prstGeom prst="rect">
            <a:avLst/>
          </a:prstGeom>
        </p:spPr>
      </p:pic>
      <p:pic>
        <p:nvPicPr>
          <p:cNvPr id="12" name="Imagem 11"/>
          <p:cNvPicPr>
            <a:picLocks noChangeAspect="1"/>
          </p:cNvPicPr>
          <p:nvPr/>
        </p:nvPicPr>
        <p:blipFill>
          <a:blip r:embed="rId6"/>
          <a:stretch>
            <a:fillRect/>
          </a:stretch>
        </p:blipFill>
        <p:spPr>
          <a:xfrm>
            <a:off x="13069164" y="6199491"/>
            <a:ext cx="5038725" cy="3629025"/>
          </a:xfrm>
          <a:prstGeom prst="rect">
            <a:avLst/>
          </a:prstGeom>
        </p:spPr>
      </p:pic>
    </p:spTree>
    <p:extLst>
      <p:ext uri="{BB962C8B-B14F-4D97-AF65-F5344CB8AC3E}">
        <p14:creationId xmlns:p14="http://schemas.microsoft.com/office/powerpoint/2010/main" val="607458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37d46d3a-d21d-4b92-a139-756aec7f975c" Revision="1" Stencil="System.MyShapes" StencilVersion="1.0"/>
</Control>
</file>

<file path=customXml/item10.xml><?xml version="1.0" encoding="utf-8"?>
<Control xmlns="http://schemas.microsoft.com/VisualStudio/2011/storyboarding/control">
  <Id Name="639d4620-01c4-4147-85d1-630f460179d7" Revision="1" Stencil="System.MyShapes" StencilVersion="1.0"/>
</Control>
</file>

<file path=customXml/item11.xml><?xml version="1.0" encoding="utf-8"?>
<Control xmlns="http://schemas.microsoft.com/VisualStudio/2011/storyboarding/control">
  <Id Name="639d4620-01c4-4147-85d1-630f460179d7" Revision="1" Stencil="System.MyShapes" StencilVersion="1.0"/>
</Control>
</file>

<file path=customXml/item12.xml><?xml version="1.0" encoding="utf-8"?>
<Control xmlns="http://schemas.microsoft.com/VisualStudio/2011/storyboarding/control">
  <Id Name="37d46d3a-d21d-4b92-a139-756aec7f975c" Revision="1" Stencil="System.MyShapes" StencilVersion="1.0"/>
</Control>
</file>

<file path=customXml/item13.xml><?xml version="1.0" encoding="utf-8"?>
<Control xmlns="http://schemas.microsoft.com/VisualStudio/2011/storyboarding/control">
  <Id Name="0a9a4825-af60-40dc-88a1-3253f3e0d7f7" Revision="1" Stencil="System.MyShapes" StencilVersion="1.0"/>
</Control>
</file>

<file path=customXml/item14.xml><?xml version="1.0" encoding="utf-8"?>
<Control xmlns="http://schemas.microsoft.com/VisualStudio/2011/storyboarding/control">
  <Id Name="37d46d3a-d21d-4b92-a139-756aec7f975c" Revision="1" Stencil="System.MyShapes" StencilVersion="1.0"/>
</Control>
</file>

<file path=customXml/item15.xml><?xml version="1.0" encoding="utf-8"?>
<Control xmlns="http://schemas.microsoft.com/VisualStudio/2011/storyboarding/control">
  <Id Name="37d46d3a-d21d-4b92-a139-756aec7f975c" Revision="1" Stencil="System.MyShapes" StencilVersion="1.0"/>
</Control>
</file>

<file path=customXml/item16.xml><?xml version="1.0" encoding="utf-8"?>
<Control xmlns="http://schemas.microsoft.com/VisualStudio/2011/storyboarding/control">
  <Id Name="37d46d3a-d21d-4b92-a139-756aec7f975c" Revision="1" Stencil="System.MyShapes" StencilVersion="1.0"/>
</Control>
</file>

<file path=customXml/item17.xml><?xml version="1.0" encoding="utf-8"?>
<Control xmlns="http://schemas.microsoft.com/VisualStudio/2011/storyboarding/control">
  <Id Name="f5a567c0-1ac9-49a2-966f-a00bf8425481" Revision="1" Stencil="System.MyShapes" StencilVersion="1.0"/>
</Control>
</file>

<file path=customXml/item18.xml><?xml version="1.0" encoding="utf-8"?>
<Control xmlns="http://schemas.microsoft.com/VisualStudio/2011/storyboarding/control">
  <Id Name="37d46d3a-d21d-4b92-a139-756aec7f975c" Revision="1" Stencil="System.MyShapes" StencilVersion="1.0"/>
</Control>
</file>

<file path=customXml/item19.xml><?xml version="1.0" encoding="utf-8"?>
<Control xmlns="http://schemas.microsoft.com/VisualStudio/2011/storyboarding/control">
  <Id Name="0a9a4825-af60-40dc-88a1-3253f3e0d7f7" Revision="1" Stencil="System.MyShapes" StencilVersion="1.0"/>
</Control>
</file>

<file path=customXml/item2.xml><?xml version="1.0" encoding="utf-8"?>
<Control xmlns="http://schemas.microsoft.com/VisualStudio/2011/storyboarding/control">
  <Id Name="37d46d3a-d21d-4b92-a139-756aec7f975c" Revision="1" Stencil="System.MyShapes" StencilVersion="1.0"/>
</Control>
</file>

<file path=customXml/item20.xml><?xml version="1.0" encoding="utf-8"?>
<Control xmlns="http://schemas.microsoft.com/VisualStudio/2011/storyboarding/control">
  <Id Name="639d4620-01c4-4147-85d1-630f460179d7" Revision="1" Stencil="System.MyShapes" StencilVersion="1.0"/>
</Control>
</file>

<file path=customXml/item21.xml><?xml version="1.0" encoding="utf-8"?>
<Control xmlns="http://schemas.microsoft.com/VisualStudio/2011/storyboarding/control">
  <Id Name="0a9a4825-af60-40dc-88a1-3253f3e0d7f7" Revision="1" Stencil="System.MyShapes" StencilVersion="1.0"/>
</Control>
</file>

<file path=customXml/item22.xml><?xml version="1.0" encoding="utf-8"?>
<Control xmlns="http://schemas.microsoft.com/VisualStudio/2011/storyboarding/control">
  <Id Name="0a9a4825-af60-40dc-88a1-3253f3e0d7f7" Revision="1" Stencil="System.MyShapes" StencilVersion="1.0"/>
</Control>
</file>

<file path=customXml/item23.xml><?xml version="1.0" encoding="utf-8"?>
<Control xmlns="http://schemas.microsoft.com/VisualStudio/2011/storyboarding/control">
  <Id Name="37d46d3a-d21d-4b92-a139-756aec7f975c" Revision="1" Stencil="System.MyShapes" StencilVersion="1.0"/>
</Control>
</file>

<file path=customXml/item24.xml><?xml version="1.0" encoding="utf-8"?>
<Control xmlns="http://schemas.microsoft.com/VisualStudio/2011/storyboarding/control">
  <Id Name="37d46d3a-d21d-4b92-a139-756aec7f975c" Revision="1" Stencil="System.MyShapes" StencilVersion="1.0"/>
</Control>
</file>

<file path=customXml/item25.xml><?xml version="1.0" encoding="utf-8"?>
<Control xmlns="http://schemas.microsoft.com/VisualStudio/2011/storyboarding/control">
  <Id Name="0a9a4825-af60-40dc-88a1-3253f3e0d7f7" Revision="1" Stencil="System.MyShapes" StencilVersion="1.0"/>
</Control>
</file>

<file path=customXml/item26.xml><?xml version="1.0" encoding="utf-8"?>
<Control xmlns="http://schemas.microsoft.com/VisualStudio/2011/storyboarding/control">
  <Id Name="37d46d3a-d21d-4b92-a139-756aec7f975c" Revision="1" Stencil="System.MyShapes" StencilVersion="1.0"/>
</Control>
</file>

<file path=customXml/item27.xml><?xml version="1.0" encoding="utf-8"?>
<Control xmlns="http://schemas.microsoft.com/VisualStudio/2011/storyboarding/control">
  <Id Name="37d46d3a-d21d-4b92-a139-756aec7f975c" Revision="1" Stencil="System.MyShapes" StencilVersion="1.0"/>
</Control>
</file>

<file path=customXml/item28.xml><?xml version="1.0" encoding="utf-8"?>
<Control xmlns="http://schemas.microsoft.com/VisualStudio/2011/storyboarding/control">
  <Id Name="37d46d3a-d21d-4b92-a139-756aec7f975c" Revision="1" Stencil="System.MyShapes" StencilVersion="1.0"/>
</Control>
</file>

<file path=customXml/item29.xml><?xml version="1.0" encoding="utf-8"?>
<Control xmlns="http://schemas.microsoft.com/VisualStudio/2011/storyboarding/control">
  <Id Name="37d46d3a-d21d-4b92-a139-756aec7f975c" Revision="1" Stencil="System.MyShapes" StencilVersion="1.0"/>
</Control>
</file>

<file path=customXml/item3.xml><?xml version="1.0" encoding="utf-8"?>
<Control xmlns="http://schemas.microsoft.com/VisualStudio/2011/storyboarding/control">
  <Id Name="f5a567c0-1ac9-49a2-966f-a00bf8425481" Revision="1" Stencil="System.MyShapes" StencilVersion="1.0"/>
</Control>
</file>

<file path=customXml/item30.xml><?xml version="1.0" encoding="utf-8"?>
<Control xmlns="http://schemas.microsoft.com/VisualStudio/2011/storyboarding/control">
  <Id Name="37d46d3a-d21d-4b92-a139-756aec7f975c" Revision="1" Stencil="System.MyShapes" StencilVersion="1.0"/>
</Control>
</file>

<file path=customXml/item31.xml><?xml version="1.0" encoding="utf-8"?>
<Control xmlns="http://schemas.microsoft.com/VisualStudio/2011/storyboarding/control">
  <Id Name="1c6c6d66-e46c-434a-a59f-9d28ee3d7f0e" Revision="1" Stencil="System.MyShapes" StencilVersion="1.0"/>
</Control>
</file>

<file path=customXml/item32.xml><?xml version="1.0" encoding="utf-8"?>
<Control xmlns="http://schemas.microsoft.com/VisualStudio/2011/storyboarding/control">
  <Id Name="0a9a4825-af60-40dc-88a1-3253f3e0d7f7" Revision="1" Stencil="System.MyShapes" StencilVersion="1.0"/>
</Control>
</file>

<file path=customXml/item33.xml><?xml version="1.0" encoding="utf-8"?>
<Control xmlns="http://schemas.microsoft.com/VisualStudio/2011/storyboarding/control">
  <Id Name="97049ea3-0512-4d28-93cd-1fe9390555f9" Revision="1" Stencil="System.MyShapes" StencilVersion="1.0"/>
</Control>
</file>

<file path=customXml/item34.xml><?xml version="1.0" encoding="utf-8"?>
<Control xmlns="http://schemas.microsoft.com/VisualStudio/2011/storyboarding/control">
  <Id Name="0a9a4825-af60-40dc-88a1-3253f3e0d7f7" Revision="1" Stencil="System.MyShapes" StencilVersion="1.0"/>
</Control>
</file>

<file path=customXml/item35.xml><?xml version="1.0" encoding="utf-8"?>
<Control xmlns="http://schemas.microsoft.com/VisualStudio/2011/storyboarding/control">
  <Id Name="0a9a4825-af60-40dc-88a1-3253f3e0d7f7" Revision="1" Stencil="System.MyShapes" StencilVersion="1.0"/>
</Control>
</file>

<file path=customXml/item36.xml><?xml version="1.0" encoding="utf-8"?>
<Control xmlns="http://schemas.microsoft.com/VisualStudio/2011/storyboarding/control">
  <Id Name="37d46d3a-d21d-4b92-a139-756aec7f975c" Revision="1" Stencil="System.MyShapes" StencilVersion="1.0"/>
</Control>
</file>

<file path=customXml/item37.xml><?xml version="1.0" encoding="utf-8"?>
<Control xmlns="http://schemas.microsoft.com/VisualStudio/2011/storyboarding/control">
  <Id Name="37d46d3a-d21d-4b92-a139-756aec7f975c" Revision="1" Stencil="System.MyShapes" StencilVersion="1.0"/>
</Control>
</file>

<file path=customXml/item38.xml><?xml version="1.0" encoding="utf-8"?>
<Control xmlns="http://schemas.microsoft.com/VisualStudio/2011/storyboarding/control">
  <Id Name="37d46d3a-d21d-4b92-a139-756aec7f975c" Revision="1" Stencil="System.MyShapes" StencilVersion="1.0"/>
</Control>
</file>

<file path=customXml/item39.xml><?xml version="1.0" encoding="utf-8"?>
<Control xmlns="http://schemas.microsoft.com/VisualStudio/2011/storyboarding/control">
  <Id Name="37d46d3a-d21d-4b92-a139-756aec7f975c" Revision="1" Stencil="System.MyShapes" StencilVersion="1.0"/>
</Control>
</file>

<file path=customXml/item4.xml><?xml version="1.0" encoding="utf-8"?>
<Control xmlns="http://schemas.microsoft.com/VisualStudio/2011/storyboarding/control">
  <Id Name="5b101e26-a922-4310-9dbd-60b14fea8887" Revision="1" Stencil="System.MyShapes" StencilVersion="1.0"/>
</Control>
</file>

<file path=customXml/item40.xml><?xml version="1.0" encoding="utf-8"?>
<Control xmlns="http://schemas.microsoft.com/VisualStudio/2011/storyboarding/control">
  <Id Name="37d46d3a-d21d-4b92-a139-756aec7f975c" Revision="1" Stencil="System.MyShapes" StencilVersion="1.0"/>
</Control>
</file>

<file path=customXml/item41.xml><?xml version="1.0" encoding="utf-8"?>
<Control xmlns="http://schemas.microsoft.com/VisualStudio/2011/storyboarding/control">
  <Id Name="37d46d3a-d21d-4b92-a139-756aec7f975c" Revision="1" Stencil="System.MyShapes" StencilVersion="1.0"/>
</Control>
</file>

<file path=customXml/item42.xml><?xml version="1.0" encoding="utf-8"?>
<Control xmlns="http://schemas.microsoft.com/VisualStudio/2011/storyboarding/control">
  <Id Name="53580243-bdf6-453f-83a8-3cbdd5668771" Revision="1" Stencil="System.MyShapes" StencilVersion="1.0"/>
</Control>
</file>

<file path=customXml/item43.xml><?xml version="1.0" encoding="utf-8"?>
<Control xmlns="http://schemas.microsoft.com/VisualStudio/2011/storyboarding/control">
  <Id Name="0a9a4825-af60-40dc-88a1-3253f3e0d7f7" Revision="1" Stencil="System.MyShapes" StencilVersion="1.0"/>
</Control>
</file>

<file path=customXml/item44.xml><?xml version="1.0" encoding="utf-8"?>
<Control xmlns="http://schemas.microsoft.com/VisualStudio/2011/storyboarding/control">
  <Id Name="53580243-bdf6-453f-83a8-3cbdd5668771" Revision="1" Stencil="System.MyShapes" StencilVersion="1.0"/>
</Control>
</file>

<file path=customXml/item45.xml><?xml version="1.0" encoding="utf-8"?>
<Control xmlns="http://schemas.microsoft.com/VisualStudio/2011/storyboarding/control">
  <Id Name="0a9a4825-af60-40dc-88a1-3253f3e0d7f7" Revision="1" Stencil="System.MyShapes" StencilVersion="1.0"/>
</Control>
</file>

<file path=customXml/item46.xml><?xml version="1.0" encoding="utf-8"?>
<Control xmlns="http://schemas.microsoft.com/VisualStudio/2011/storyboarding/control">
  <Id Name="37d46d3a-d21d-4b92-a139-756aec7f975c" Revision="1" Stencil="System.MyShapes" StencilVersion="1.0"/>
</Control>
</file>

<file path=customXml/item47.xml><?xml version="1.0" encoding="utf-8"?>
<Control xmlns="http://schemas.microsoft.com/VisualStudio/2011/storyboarding/control">
  <Id Name="37d46d3a-d21d-4b92-a139-756aec7f975c" Revision="1" Stencil="System.MyShapes" StencilVersion="1.0"/>
</Control>
</file>

<file path=customXml/item48.xml><?xml version="1.0" encoding="utf-8"?>
<Control xmlns="http://schemas.microsoft.com/VisualStudio/2011/storyboarding/control">
  <Id Name="1c6c6d66-e46c-434a-a59f-9d28ee3d7f0e" Revision="1" Stencil="System.MyShapes" StencilVersion="1.0"/>
</Control>
</file>

<file path=customXml/item49.xml><?xml version="1.0" encoding="utf-8"?>
<Control xmlns="http://schemas.microsoft.com/VisualStudio/2011/storyboarding/control">
  <Id Name="5b101e26-a922-4310-9dbd-60b14fea8887" Revision="1" Stencil="System.MyShapes" StencilVersion="1.0"/>
</Control>
</file>

<file path=customXml/item5.xml><?xml version="1.0" encoding="utf-8"?>
<Control xmlns="http://schemas.microsoft.com/VisualStudio/2011/storyboarding/control">
  <Id Name="37d46d3a-d21d-4b92-a139-756aec7f975c" Revision="1" Stencil="System.MyShapes" StencilVersion="1.0"/>
</Control>
</file>

<file path=customXml/item50.xml><?xml version="1.0" encoding="utf-8"?>
<Control xmlns="http://schemas.microsoft.com/VisualStudio/2011/storyboarding/control">
  <Id Name="0a9a4825-af60-40dc-88a1-3253f3e0d7f7" Revision="1" Stencil="System.MyShapes" StencilVersion="1.0"/>
</Control>
</file>

<file path=customXml/item51.xml><?xml version="1.0" encoding="utf-8"?>
<Control xmlns="http://schemas.microsoft.com/VisualStudio/2011/storyboarding/control">
  <Id Name="37d46d3a-d21d-4b92-a139-756aec7f975c" Revision="1" Stencil="System.MyShapes" StencilVersion="1.0"/>
</Control>
</file>

<file path=customXml/item52.xml><?xml version="1.0" encoding="utf-8"?>
<Control xmlns="http://schemas.microsoft.com/VisualStudio/2011/storyboarding/control">
  <Id Name="0a9a4825-af60-40dc-88a1-3253f3e0d7f7" Revision="1" Stencil="System.MyShapes" StencilVersion="1.0"/>
</Control>
</file>

<file path=customXml/item53.xml><?xml version="1.0" encoding="utf-8"?>
<Control xmlns="http://schemas.microsoft.com/VisualStudio/2011/storyboarding/control">
  <Id Name="37d46d3a-d21d-4b92-a139-756aec7f975c" Revision="1" Stencil="System.MyShapes" StencilVersion="1.0"/>
</Control>
</file>

<file path=customXml/item54.xml><?xml version="1.0" encoding="utf-8"?>
<Control xmlns="http://schemas.microsoft.com/VisualStudio/2011/storyboarding/control">
  <Id Name="37d46d3a-d21d-4b92-a139-756aec7f975c" Revision="1" Stencil="System.MyShapes" StencilVersion="1.0"/>
</Control>
</file>

<file path=customXml/item55.xml><?xml version="1.0" encoding="utf-8"?>
<Control xmlns="http://schemas.microsoft.com/VisualStudio/2011/storyboarding/control">
  <Id Name="37d46d3a-d21d-4b92-a139-756aec7f975c" Revision="1" Stencil="System.MyShapes" StencilVersion="1.0"/>
</Control>
</file>

<file path=customXml/item56.xml><?xml version="1.0" encoding="utf-8"?>
<Control xmlns="http://schemas.microsoft.com/VisualStudio/2011/storyboarding/control">
  <Id Name="37d46d3a-d21d-4b92-a139-756aec7f975c" Revision="1" Stencil="System.MyShapes" StencilVersion="1.0"/>
</Control>
</file>

<file path=customXml/item6.xml><?xml version="1.0" encoding="utf-8"?>
<Control xmlns="http://schemas.microsoft.com/VisualStudio/2011/storyboarding/control">
  <Id Name="37d46d3a-d21d-4b92-a139-756aec7f975c" Revision="1" Stencil="System.MyShapes" StencilVersion="1.0"/>
</Control>
</file>

<file path=customXml/item7.xml><?xml version="1.0" encoding="utf-8"?>
<Control xmlns="http://schemas.microsoft.com/VisualStudio/2011/storyboarding/control">
  <Id Name="d3fce018-2bf8-40cf-99d5-06f634592dc2" Revision="1" Stencil="System.MyShapes" StencilVersion="1.0"/>
</Control>
</file>

<file path=customXml/item8.xml><?xml version="1.0" encoding="utf-8"?>
<Control xmlns="http://schemas.microsoft.com/VisualStudio/2011/storyboarding/control">
  <Id Name="37d46d3a-d21d-4b92-a139-756aec7f975c" Revision="1" Stencil="System.MyShapes" StencilVersion="1.0"/>
</Control>
</file>

<file path=customXml/item9.xml><?xml version="1.0" encoding="utf-8"?>
<Control xmlns="http://schemas.microsoft.com/VisualStudio/2011/storyboarding/control">
  <Id Name="37d46d3a-d21d-4b92-a139-756aec7f975c" Revision="1" Stencil="System.MyShapes" StencilVersion="1.0"/>
</Control>
</file>

<file path=customXml/itemProps1.xml><?xml version="1.0" encoding="utf-8"?>
<ds:datastoreItem xmlns:ds="http://schemas.openxmlformats.org/officeDocument/2006/customXml" ds:itemID="{0122526B-CB91-4D7D-9910-72C2E7EA749E}">
  <ds:schemaRefs>
    <ds:schemaRef ds:uri="http://schemas.microsoft.com/VisualStudio/2011/storyboarding/control"/>
  </ds:schemaRefs>
</ds:datastoreItem>
</file>

<file path=customXml/itemProps10.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11.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12.xml><?xml version="1.0" encoding="utf-8"?>
<ds:datastoreItem xmlns:ds="http://schemas.openxmlformats.org/officeDocument/2006/customXml" ds:itemID="{B18B9EE2-5048-4494-BD2D-69E2005031C0}">
  <ds:schemaRefs>
    <ds:schemaRef ds:uri="http://schemas.microsoft.com/VisualStudio/2011/storyboarding/control"/>
  </ds:schemaRefs>
</ds:datastoreItem>
</file>

<file path=customXml/itemProps13.xml><?xml version="1.0" encoding="utf-8"?>
<ds:datastoreItem xmlns:ds="http://schemas.openxmlformats.org/officeDocument/2006/customXml" ds:itemID="{7C02E618-EF35-4303-B634-198B6BB96927}">
  <ds:schemaRefs>
    <ds:schemaRef ds:uri="http://schemas.microsoft.com/VisualStudio/2011/storyboarding/control"/>
  </ds:schemaRefs>
</ds:datastoreItem>
</file>

<file path=customXml/itemProps14.xml><?xml version="1.0" encoding="utf-8"?>
<ds:datastoreItem xmlns:ds="http://schemas.openxmlformats.org/officeDocument/2006/customXml" ds:itemID="{C7F95D30-E601-429D-AA4C-994A12E993BD}">
  <ds:schemaRefs>
    <ds:schemaRef ds:uri="http://schemas.microsoft.com/VisualStudio/2011/storyboarding/control"/>
  </ds:schemaRefs>
</ds:datastoreItem>
</file>

<file path=customXml/itemProps15.xml><?xml version="1.0" encoding="utf-8"?>
<ds:datastoreItem xmlns:ds="http://schemas.openxmlformats.org/officeDocument/2006/customXml" ds:itemID="{6CD07EF4-5904-4325-9178-F6FAEF94245A}">
  <ds:schemaRefs>
    <ds:schemaRef ds:uri="http://schemas.microsoft.com/VisualStudio/2011/storyboarding/control"/>
  </ds:schemaRefs>
</ds:datastoreItem>
</file>

<file path=customXml/itemProps16.xml><?xml version="1.0" encoding="utf-8"?>
<ds:datastoreItem xmlns:ds="http://schemas.openxmlformats.org/officeDocument/2006/customXml" ds:itemID="{893CAD93-EFF0-4BDF-8BE6-78AAD6E9218A}">
  <ds:schemaRefs>
    <ds:schemaRef ds:uri="http://schemas.microsoft.com/VisualStudio/2011/storyboarding/control"/>
  </ds:schemaRefs>
</ds:datastoreItem>
</file>

<file path=customXml/itemProps17.xml><?xml version="1.0" encoding="utf-8"?>
<ds:datastoreItem xmlns:ds="http://schemas.openxmlformats.org/officeDocument/2006/customXml" ds:itemID="{5E863CE9-3026-4E56-A554-3353EB6339DF}">
  <ds:schemaRefs>
    <ds:schemaRef ds:uri="http://schemas.microsoft.com/VisualStudio/2011/storyboarding/control"/>
  </ds:schemaRefs>
</ds:datastoreItem>
</file>

<file path=customXml/itemProps18.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19.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2.xml><?xml version="1.0" encoding="utf-8"?>
<ds:datastoreItem xmlns:ds="http://schemas.openxmlformats.org/officeDocument/2006/customXml" ds:itemID="{3B124DBD-ACF4-4549-A5AE-4C42AC5B68B4}">
  <ds:schemaRefs>
    <ds:schemaRef ds:uri="http://schemas.microsoft.com/VisualStudio/2011/storyboarding/control"/>
  </ds:schemaRefs>
</ds:datastoreItem>
</file>

<file path=customXml/itemProps20.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21.xml><?xml version="1.0" encoding="utf-8"?>
<ds:datastoreItem xmlns:ds="http://schemas.openxmlformats.org/officeDocument/2006/customXml" ds:itemID="{1E14E78B-C31E-4C76-B5D2-60052B292A40}">
  <ds:schemaRefs>
    <ds:schemaRef ds:uri="http://schemas.microsoft.com/VisualStudio/2011/storyboarding/control"/>
  </ds:schemaRefs>
</ds:datastoreItem>
</file>

<file path=customXml/itemProps22.xml><?xml version="1.0" encoding="utf-8"?>
<ds:datastoreItem xmlns:ds="http://schemas.openxmlformats.org/officeDocument/2006/customXml" ds:itemID="{4E7A2997-00CC-4B65-BC4C-22E04F07DFC2}">
  <ds:schemaRefs>
    <ds:schemaRef ds:uri="http://schemas.microsoft.com/VisualStudio/2011/storyboarding/control"/>
  </ds:schemaRefs>
</ds:datastoreItem>
</file>

<file path=customXml/itemProps23.xml><?xml version="1.0" encoding="utf-8"?>
<ds:datastoreItem xmlns:ds="http://schemas.openxmlformats.org/officeDocument/2006/customXml" ds:itemID="{6342298E-2097-4429-82DC-946997196522}">
  <ds:schemaRefs>
    <ds:schemaRef ds:uri="http://schemas.microsoft.com/VisualStudio/2011/storyboarding/control"/>
  </ds:schemaRefs>
</ds:datastoreItem>
</file>

<file path=customXml/itemProps24.xml><?xml version="1.0" encoding="utf-8"?>
<ds:datastoreItem xmlns:ds="http://schemas.openxmlformats.org/officeDocument/2006/customXml" ds:itemID="{2450800D-FD78-4809-9FBC-D3BAE777FC88}">
  <ds:schemaRefs>
    <ds:schemaRef ds:uri="http://schemas.microsoft.com/VisualStudio/2011/storyboarding/control"/>
  </ds:schemaRefs>
</ds:datastoreItem>
</file>

<file path=customXml/itemProps25.xml><?xml version="1.0" encoding="utf-8"?>
<ds:datastoreItem xmlns:ds="http://schemas.openxmlformats.org/officeDocument/2006/customXml" ds:itemID="{71BC1980-9B1E-4249-B01C-3AD56C494887}">
  <ds:schemaRefs>
    <ds:schemaRef ds:uri="http://schemas.microsoft.com/VisualStudio/2011/storyboarding/control"/>
  </ds:schemaRefs>
</ds:datastoreItem>
</file>

<file path=customXml/itemProps26.xml><?xml version="1.0" encoding="utf-8"?>
<ds:datastoreItem xmlns:ds="http://schemas.openxmlformats.org/officeDocument/2006/customXml" ds:itemID="{7330D4B6-92CF-4BF3-8D9D-A1B6FD1A4FA8}">
  <ds:schemaRefs>
    <ds:schemaRef ds:uri="http://schemas.microsoft.com/VisualStudio/2011/storyboarding/control"/>
  </ds:schemaRefs>
</ds:datastoreItem>
</file>

<file path=customXml/itemProps27.xml><?xml version="1.0" encoding="utf-8"?>
<ds:datastoreItem xmlns:ds="http://schemas.openxmlformats.org/officeDocument/2006/customXml" ds:itemID="{ED980C85-5333-4E47-B992-4DC466986CF0}">
  <ds:schemaRefs>
    <ds:schemaRef ds:uri="http://schemas.microsoft.com/VisualStudio/2011/storyboarding/control"/>
  </ds:schemaRefs>
</ds:datastoreItem>
</file>

<file path=customXml/itemProps28.xml><?xml version="1.0" encoding="utf-8"?>
<ds:datastoreItem xmlns:ds="http://schemas.openxmlformats.org/officeDocument/2006/customXml" ds:itemID="{BC114306-B16C-475F-898B-B87709DB8893}">
  <ds:schemaRefs>
    <ds:schemaRef ds:uri="http://schemas.microsoft.com/VisualStudio/2011/storyboarding/control"/>
  </ds:schemaRefs>
</ds:datastoreItem>
</file>

<file path=customXml/itemProps29.xml><?xml version="1.0" encoding="utf-8"?>
<ds:datastoreItem xmlns:ds="http://schemas.openxmlformats.org/officeDocument/2006/customXml" ds:itemID="{B1486E15-0655-447E-A460-96FB5F401674}">
  <ds:schemaRefs>
    <ds:schemaRef ds:uri="http://schemas.microsoft.com/VisualStudio/2011/storyboarding/control"/>
  </ds:schemaRefs>
</ds:datastoreItem>
</file>

<file path=customXml/itemProps3.xml><?xml version="1.0" encoding="utf-8"?>
<ds:datastoreItem xmlns:ds="http://schemas.openxmlformats.org/officeDocument/2006/customXml" ds:itemID="{8A435F90-28E9-4DE7-B2CE-F65BE09BF789}">
  <ds:schemaRefs>
    <ds:schemaRef ds:uri="http://schemas.microsoft.com/VisualStudio/2011/storyboarding/control"/>
  </ds:schemaRefs>
</ds:datastoreItem>
</file>

<file path=customXml/itemProps30.xml><?xml version="1.0" encoding="utf-8"?>
<ds:datastoreItem xmlns:ds="http://schemas.openxmlformats.org/officeDocument/2006/customXml" ds:itemID="{4AA4102A-80E8-41F0-BD67-1194D809E05A}">
  <ds:schemaRefs>
    <ds:schemaRef ds:uri="http://schemas.microsoft.com/VisualStudio/2011/storyboarding/control"/>
  </ds:schemaRefs>
</ds:datastoreItem>
</file>

<file path=customXml/itemProps31.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32.xml><?xml version="1.0" encoding="utf-8"?>
<ds:datastoreItem xmlns:ds="http://schemas.openxmlformats.org/officeDocument/2006/customXml" ds:itemID="{EBEE6A6D-BDDA-40DB-9AB5-6119E3D52AC6}">
  <ds:schemaRefs>
    <ds:schemaRef ds:uri="http://schemas.microsoft.com/VisualStudio/2011/storyboarding/control"/>
  </ds:schemaRefs>
</ds:datastoreItem>
</file>

<file path=customXml/itemProps33.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34.xml><?xml version="1.0" encoding="utf-8"?>
<ds:datastoreItem xmlns:ds="http://schemas.openxmlformats.org/officeDocument/2006/customXml" ds:itemID="{6B3D268F-B581-4194-8D71-1AB057A35DFF}">
  <ds:schemaRefs>
    <ds:schemaRef ds:uri="http://schemas.microsoft.com/VisualStudio/2011/storyboarding/control"/>
  </ds:schemaRefs>
</ds:datastoreItem>
</file>

<file path=customXml/itemProps35.xml><?xml version="1.0" encoding="utf-8"?>
<ds:datastoreItem xmlns:ds="http://schemas.openxmlformats.org/officeDocument/2006/customXml" ds:itemID="{4A601A9A-5241-4D13-A296-192D235C6AA1}">
  <ds:schemaRefs>
    <ds:schemaRef ds:uri="http://schemas.microsoft.com/VisualStudio/2011/storyboarding/control"/>
  </ds:schemaRefs>
</ds:datastoreItem>
</file>

<file path=customXml/itemProps36.xml><?xml version="1.0" encoding="utf-8"?>
<ds:datastoreItem xmlns:ds="http://schemas.openxmlformats.org/officeDocument/2006/customXml" ds:itemID="{15B04A4C-1C4B-4C96-92E5-85FAF59F7A3C}">
  <ds:schemaRefs>
    <ds:schemaRef ds:uri="http://schemas.microsoft.com/VisualStudio/2011/storyboarding/control"/>
  </ds:schemaRefs>
</ds:datastoreItem>
</file>

<file path=customXml/itemProps37.xml><?xml version="1.0" encoding="utf-8"?>
<ds:datastoreItem xmlns:ds="http://schemas.openxmlformats.org/officeDocument/2006/customXml" ds:itemID="{F98D9B0A-CD0C-46E4-8A12-68078AAA9189}">
  <ds:schemaRefs>
    <ds:schemaRef ds:uri="http://schemas.microsoft.com/VisualStudio/2011/storyboarding/control"/>
  </ds:schemaRefs>
</ds:datastoreItem>
</file>

<file path=customXml/itemProps38.xml><?xml version="1.0" encoding="utf-8"?>
<ds:datastoreItem xmlns:ds="http://schemas.openxmlformats.org/officeDocument/2006/customXml" ds:itemID="{0E5EA37B-EFD4-4209-9963-853F3C53B6D0}">
  <ds:schemaRefs>
    <ds:schemaRef ds:uri="http://schemas.microsoft.com/VisualStudio/2011/storyboarding/control"/>
  </ds:schemaRefs>
</ds:datastoreItem>
</file>

<file path=customXml/itemProps39.xml><?xml version="1.0" encoding="utf-8"?>
<ds:datastoreItem xmlns:ds="http://schemas.openxmlformats.org/officeDocument/2006/customXml" ds:itemID="{A2DAA808-4CD9-4BC6-A1A1-DAC733F3F51E}">
  <ds:schemaRefs>
    <ds:schemaRef ds:uri="http://schemas.microsoft.com/VisualStudio/2011/storyboarding/control"/>
  </ds:schemaRefs>
</ds:datastoreItem>
</file>

<file path=customXml/itemProps4.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40.xml><?xml version="1.0" encoding="utf-8"?>
<ds:datastoreItem xmlns:ds="http://schemas.openxmlformats.org/officeDocument/2006/customXml" ds:itemID="{D4D865BB-8420-430E-8F25-2374859F94B2}">
  <ds:schemaRefs>
    <ds:schemaRef ds:uri="http://schemas.microsoft.com/VisualStudio/2011/storyboarding/control"/>
  </ds:schemaRefs>
</ds:datastoreItem>
</file>

<file path=customXml/itemProps41.xml><?xml version="1.0" encoding="utf-8"?>
<ds:datastoreItem xmlns:ds="http://schemas.openxmlformats.org/officeDocument/2006/customXml" ds:itemID="{4869E83E-A19A-432A-8187-586A7868EE5D}">
  <ds:schemaRefs>
    <ds:schemaRef ds:uri="http://schemas.microsoft.com/VisualStudio/2011/storyboarding/control"/>
  </ds:schemaRefs>
</ds:datastoreItem>
</file>

<file path=customXml/itemProps42.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43.xml><?xml version="1.0" encoding="utf-8"?>
<ds:datastoreItem xmlns:ds="http://schemas.openxmlformats.org/officeDocument/2006/customXml" ds:itemID="{4CA4767C-9C92-4620-8ACA-7F373247D26D}">
  <ds:schemaRefs>
    <ds:schemaRef ds:uri="http://schemas.microsoft.com/VisualStudio/2011/storyboarding/control"/>
  </ds:schemaRefs>
</ds:datastoreItem>
</file>

<file path=customXml/itemProps44.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45.xml><?xml version="1.0" encoding="utf-8"?>
<ds:datastoreItem xmlns:ds="http://schemas.openxmlformats.org/officeDocument/2006/customXml" ds:itemID="{D6BCDE28-2555-4098-B5A6-4733CCB47BC8}">
  <ds:schemaRefs>
    <ds:schemaRef ds:uri="http://schemas.microsoft.com/VisualStudio/2011/storyboarding/control"/>
  </ds:schemaRefs>
</ds:datastoreItem>
</file>

<file path=customXml/itemProps46.xml><?xml version="1.0" encoding="utf-8"?>
<ds:datastoreItem xmlns:ds="http://schemas.openxmlformats.org/officeDocument/2006/customXml" ds:itemID="{D6328098-7501-47A0-9A85-DD5B0C3098FC}">
  <ds:schemaRefs>
    <ds:schemaRef ds:uri="http://schemas.microsoft.com/VisualStudio/2011/storyboarding/control"/>
  </ds:schemaRefs>
</ds:datastoreItem>
</file>

<file path=customXml/itemProps47.xml><?xml version="1.0" encoding="utf-8"?>
<ds:datastoreItem xmlns:ds="http://schemas.openxmlformats.org/officeDocument/2006/customXml" ds:itemID="{41E2B4B9-5487-4A2B-B16C-ECBA818305A7}">
  <ds:schemaRefs>
    <ds:schemaRef ds:uri="http://schemas.microsoft.com/VisualStudio/2011/storyboarding/control"/>
  </ds:schemaRefs>
</ds:datastoreItem>
</file>

<file path=customXml/itemProps48.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49.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customXml/itemProps5.xml><?xml version="1.0" encoding="utf-8"?>
<ds:datastoreItem xmlns:ds="http://schemas.openxmlformats.org/officeDocument/2006/customXml" ds:itemID="{AA365C31-81E1-4D3E-97DB-6FF8F5471BD1}">
  <ds:schemaRefs>
    <ds:schemaRef ds:uri="http://schemas.microsoft.com/VisualStudio/2011/storyboarding/control"/>
  </ds:schemaRefs>
</ds:datastoreItem>
</file>

<file path=customXml/itemProps50.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customXml/itemProps51.xml><?xml version="1.0" encoding="utf-8"?>
<ds:datastoreItem xmlns:ds="http://schemas.openxmlformats.org/officeDocument/2006/customXml" ds:itemID="{280A5DF5-B5DA-4469-AD96-C27558AE75C5}">
  <ds:schemaRefs>
    <ds:schemaRef ds:uri="http://schemas.microsoft.com/VisualStudio/2011/storyboarding/control"/>
  </ds:schemaRefs>
</ds:datastoreItem>
</file>

<file path=customXml/itemProps52.xml><?xml version="1.0" encoding="utf-8"?>
<ds:datastoreItem xmlns:ds="http://schemas.openxmlformats.org/officeDocument/2006/customXml" ds:itemID="{C81CD213-61E4-4CDB-BA39-5375C99612DC}">
  <ds:schemaRefs>
    <ds:schemaRef ds:uri="http://schemas.microsoft.com/VisualStudio/2011/storyboarding/control"/>
  </ds:schemaRefs>
</ds:datastoreItem>
</file>

<file path=customXml/itemProps53.xml><?xml version="1.0" encoding="utf-8"?>
<ds:datastoreItem xmlns:ds="http://schemas.openxmlformats.org/officeDocument/2006/customXml" ds:itemID="{3A6BF506-5D66-4FE7-A7FE-CE978634BFF7}">
  <ds:schemaRefs>
    <ds:schemaRef ds:uri="http://schemas.microsoft.com/VisualStudio/2011/storyboarding/control"/>
  </ds:schemaRefs>
</ds:datastoreItem>
</file>

<file path=customXml/itemProps54.xml><?xml version="1.0" encoding="utf-8"?>
<ds:datastoreItem xmlns:ds="http://schemas.openxmlformats.org/officeDocument/2006/customXml" ds:itemID="{A52AFFCF-CF72-4509-BF21-4A343C76126D}">
  <ds:schemaRefs>
    <ds:schemaRef ds:uri="http://schemas.microsoft.com/VisualStudio/2011/storyboarding/control"/>
  </ds:schemaRefs>
</ds:datastoreItem>
</file>

<file path=customXml/itemProps55.xml><?xml version="1.0" encoding="utf-8"?>
<ds:datastoreItem xmlns:ds="http://schemas.openxmlformats.org/officeDocument/2006/customXml" ds:itemID="{70794E9F-E0E6-4170-BE71-D8ED3DA63927}">
  <ds:schemaRefs>
    <ds:schemaRef ds:uri="http://schemas.microsoft.com/VisualStudio/2011/storyboarding/control"/>
  </ds:schemaRefs>
</ds:datastoreItem>
</file>

<file path=customXml/itemProps56.xml><?xml version="1.0" encoding="utf-8"?>
<ds:datastoreItem xmlns:ds="http://schemas.openxmlformats.org/officeDocument/2006/customXml" ds:itemID="{C155FDFA-915F-4375-82AA-746679CFDA0A}">
  <ds:schemaRefs>
    <ds:schemaRef ds:uri="http://schemas.microsoft.com/VisualStudio/2011/storyboarding/control"/>
  </ds:schemaRefs>
</ds:datastoreItem>
</file>

<file path=customXml/itemProps6.xml><?xml version="1.0" encoding="utf-8"?>
<ds:datastoreItem xmlns:ds="http://schemas.openxmlformats.org/officeDocument/2006/customXml" ds:itemID="{89D7946B-4412-4361-A1AD-D424C89D2BAC}">
  <ds:schemaRefs>
    <ds:schemaRef ds:uri="http://schemas.microsoft.com/VisualStudio/2011/storyboarding/control"/>
  </ds:schemaRefs>
</ds:datastoreItem>
</file>

<file path=customXml/itemProps7.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8.xml><?xml version="1.0" encoding="utf-8"?>
<ds:datastoreItem xmlns:ds="http://schemas.openxmlformats.org/officeDocument/2006/customXml" ds:itemID="{7AD2A8F4-A7E4-470C-A5DE-6D5632323B18}">
  <ds:schemaRefs>
    <ds:schemaRef ds:uri="http://schemas.microsoft.com/VisualStudio/2011/storyboarding/control"/>
  </ds:schemaRefs>
</ds:datastoreItem>
</file>

<file path=customXml/itemProps9.xml><?xml version="1.0" encoding="utf-8"?>
<ds:datastoreItem xmlns:ds="http://schemas.openxmlformats.org/officeDocument/2006/customXml" ds:itemID="{8167D312-C197-4BC9-A738-E3C35B658EE2}">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3445</TotalTime>
  <Words>4095</Words>
  <Application>Microsoft Office PowerPoint</Application>
  <PresentationFormat>Personalizar</PresentationFormat>
  <Paragraphs>477</Paragraphs>
  <Slides>54</Slides>
  <Notes>23</Notes>
  <HiddenSlides>1</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54</vt:i4>
      </vt:variant>
    </vt:vector>
  </HeadingPairs>
  <TitlesOfParts>
    <vt:vector size="64" baseType="lpstr">
      <vt:lpstr>-apple-system</vt:lpstr>
      <vt:lpstr>Arial</vt:lpstr>
      <vt:lpstr>BlinkMacSystemFont</vt:lpstr>
      <vt:lpstr>Calibri</vt:lpstr>
      <vt:lpstr>Calibri Bold</vt:lpstr>
      <vt:lpstr>Helvetica</vt:lpstr>
      <vt:lpstr>TimesNewRomanPS-ItalicMT</vt:lpstr>
      <vt:lpstr>TimesNewRomanPSMT</vt:lpstr>
      <vt:lpstr>Wingdings</vt:lpstr>
      <vt:lpstr>Congresso de Patologia</vt:lpstr>
      <vt:lpstr>Her-2 evaluation in non breast and gastric Carcinomas</vt:lpstr>
      <vt:lpstr>Disclosure of Relevant Financial Relationships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ENDOMETRIAL CARCINOMAS</vt:lpstr>
      <vt:lpstr>HER-2 IN COLORECTAL CARCINOMAS</vt:lpstr>
      <vt:lpstr>HER-2 IN COLORECTAL CARCINOMAS</vt:lpstr>
      <vt:lpstr>HER-2 IN COLORECTAL CARCINOMAS</vt:lpstr>
      <vt:lpstr>HER-2 IN COLORECTAL CARCINOMAS</vt:lpstr>
      <vt:lpstr>Apresentação do PowerPoint</vt:lpstr>
      <vt:lpstr>HER-2 IN COLORECTAL CARCINOMAS</vt:lpstr>
      <vt:lpstr>HER-2 IN COLORECTAL CARCINOMAS</vt:lpstr>
      <vt:lpstr>HER-2 IN OVARIAN CARCINOMAS</vt:lpstr>
      <vt:lpstr>HER-2 IN OVARIAN CARCINOMAS</vt:lpstr>
      <vt:lpstr>HER-2 IN OVARIAN CARCINOMAS</vt:lpstr>
      <vt:lpstr>HER-2 IN OVARIAN CARCINOMAS</vt:lpstr>
      <vt:lpstr>HER-2 IN OVARIAN CARCINOMAS</vt:lpstr>
      <vt:lpstr>HER-2 IN OVARIAN CARCINOMAS</vt:lpstr>
      <vt:lpstr>HER-2 IN CERVICAL CARCINOMAS</vt:lpstr>
      <vt:lpstr>HER-2 IN CERVICAL CARCINOMA</vt:lpstr>
      <vt:lpstr>HER-2 IN CERVICAL CARCINOMA</vt:lpstr>
      <vt:lpstr>HER-2 IN CERVICAL CARCINOMA</vt:lpstr>
      <vt:lpstr>HER-2 IN CERVICAL CARCINOMA</vt:lpstr>
      <vt:lpstr>HER-2 IN CERVICAL CARCINOMA</vt:lpstr>
      <vt:lpstr>HER-2 IN CERVICAL CARCINOMA</vt:lpstr>
      <vt:lpstr>HER-2 IN CERVICAL CARCINOMA</vt:lpstr>
      <vt:lpstr>HER-2 IN CERVICAL CARCINOMA</vt:lpstr>
      <vt:lpstr>HER-2 IN CERVICAL CARCINOMAS</vt:lpstr>
      <vt:lpstr>HER-2 IN CERVICAL CARCINOMA</vt:lpstr>
      <vt:lpstr>HER-2 IN LUNG CARCINOMAS</vt:lpstr>
      <vt:lpstr>HER-2 IN LUNG CARCINOMAS</vt:lpstr>
      <vt:lpstr>HER-2 IN LUNG CARCINOMAS</vt:lpstr>
      <vt:lpstr>HER-2 IN LUNG CARCINOMAS</vt:lpstr>
      <vt:lpstr>HER-2 IN NSCLC</vt:lpstr>
      <vt:lpstr>Apresentação do PowerPoint</vt:lpstr>
      <vt:lpstr>HER-2 IN BLADDER CARCINOMAS</vt:lpstr>
      <vt:lpstr>HER-2 IN BLADDER CARCINOMAS</vt:lpstr>
      <vt:lpstr>HER-2 IN BLADDER CARCINOMAS</vt:lpstr>
      <vt:lpstr>HER-2 IN BLADDER CARCINOMAS</vt:lpstr>
      <vt:lpstr>HER-2 IN BLADDER CARCINOMAS</vt:lpstr>
      <vt:lpstr>Apresentação do PowerPoint</vt:lpstr>
      <vt:lpstr>HER-2 IN BLADDER CARCINOMAS</vt:lpstr>
      <vt:lpstr>Apresentação do PowerPoint</vt:lpstr>
      <vt:lpstr>Apresentação do PowerPoint</vt:lpstr>
      <vt:lpstr>HER-2 AGNOSTIC TRAZTUZUMAB DERUXTECAN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Cristovam Scapulatempo Neto</cp:lastModifiedBy>
  <cp:revision>199</cp:revision>
  <dcterms:created xsi:type="dcterms:W3CDTF">2024-02-22T18:43:09Z</dcterms:created>
  <dcterms:modified xsi:type="dcterms:W3CDTF">2024-06-01T10:07:45Z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